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350" r:id="rId3"/>
    <p:sldId id="356" r:id="rId4"/>
    <p:sldId id="357" r:id="rId5"/>
    <p:sldId id="358" r:id="rId6"/>
    <p:sldId id="378" r:id="rId7"/>
    <p:sldId id="379" r:id="rId8"/>
    <p:sldId id="359" r:id="rId9"/>
    <p:sldId id="360" r:id="rId10"/>
    <p:sldId id="363" r:id="rId11"/>
    <p:sldId id="364" r:id="rId12"/>
    <p:sldId id="340" r:id="rId13"/>
    <p:sldId id="362" r:id="rId14"/>
    <p:sldId id="369" r:id="rId15"/>
    <p:sldId id="371" r:id="rId16"/>
    <p:sldId id="370" r:id="rId17"/>
    <p:sldId id="372" r:id="rId18"/>
    <p:sldId id="373" r:id="rId19"/>
    <p:sldId id="375" r:id="rId20"/>
    <p:sldId id="376" r:id="rId21"/>
    <p:sldId id="365" r:id="rId22"/>
    <p:sldId id="366" r:id="rId23"/>
    <p:sldId id="36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096"/>
    <p:restoredTop sz="87755"/>
  </p:normalViewPr>
  <p:slideViewPr>
    <p:cSldViewPr snapToGrid="0">
      <p:cViewPr varScale="1">
        <p:scale>
          <a:sx n="112" d="100"/>
          <a:sy n="112" d="100"/>
        </p:scale>
        <p:origin x="127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Users/thomasdelgado/Desktop/AABA_2024/aaba_result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Training Acc.</c:v>
                </c:pt>
              </c:strCache>
            </c:strRef>
          </c:tx>
          <c:spPr>
            <a:solidFill>
              <a:schemeClr val="accent5">
                <a:lumMod val="40000"/>
                <a:lumOff val="60000"/>
              </a:schemeClr>
            </a:solidFill>
            <a:ln w="19050" cap="flat" cmpd="sng" algn="ctr">
              <a:solidFill>
                <a:schemeClr val="dk1"/>
              </a:solidFill>
              <a:prstDash val="solid"/>
              <a:miter lim="800000"/>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Random Forest</c:v>
                </c:pt>
                <c:pt idx="1">
                  <c:v>Support Vector Machine</c:v>
                </c:pt>
                <c:pt idx="2">
                  <c:v>Artificial Neural Network</c:v>
                </c:pt>
              </c:strCache>
            </c:strRef>
          </c:cat>
          <c:val>
            <c:numRef>
              <c:f>Sheet1!$B$2:$B$4</c:f>
              <c:numCache>
                <c:formatCode>0%</c:formatCode>
                <c:ptCount val="3"/>
                <c:pt idx="0">
                  <c:v>0.64</c:v>
                </c:pt>
                <c:pt idx="1">
                  <c:v>0.72</c:v>
                </c:pt>
                <c:pt idx="2">
                  <c:v>0.77</c:v>
                </c:pt>
              </c:numCache>
            </c:numRef>
          </c:val>
          <c:extLst>
            <c:ext xmlns:c16="http://schemas.microsoft.com/office/drawing/2014/chart" uri="{C3380CC4-5D6E-409C-BE32-E72D297353CC}">
              <c16:uniqueId val="{00000000-BB2B-8F45-AD6F-A5A708800E13}"/>
            </c:ext>
          </c:extLst>
        </c:ser>
        <c:ser>
          <c:idx val="1"/>
          <c:order val="1"/>
          <c:tx>
            <c:strRef>
              <c:f>Sheet1!$C$1</c:f>
              <c:strCache>
                <c:ptCount val="1"/>
                <c:pt idx="0">
                  <c:v>Testing Acc.</c:v>
                </c:pt>
              </c:strCache>
            </c:strRef>
          </c:tx>
          <c:spPr>
            <a:solidFill>
              <a:schemeClr val="accent2">
                <a:lumMod val="60000"/>
                <a:lumOff val="40000"/>
              </a:schemeClr>
            </a:solidFill>
            <a:ln w="19050" cap="flat" cmpd="sng" algn="ctr">
              <a:solidFill>
                <a:schemeClr val="dk1"/>
              </a:solidFill>
              <a:prstDash val="solid"/>
              <a:miter lim="800000"/>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Random Forest</c:v>
                </c:pt>
                <c:pt idx="1">
                  <c:v>Support Vector Machine</c:v>
                </c:pt>
                <c:pt idx="2">
                  <c:v>Artificial Neural Network</c:v>
                </c:pt>
              </c:strCache>
            </c:strRef>
          </c:cat>
          <c:val>
            <c:numRef>
              <c:f>Sheet1!$C$2:$C$4</c:f>
              <c:numCache>
                <c:formatCode>0%</c:formatCode>
                <c:ptCount val="3"/>
                <c:pt idx="0">
                  <c:v>0.74</c:v>
                </c:pt>
                <c:pt idx="1">
                  <c:v>0.77</c:v>
                </c:pt>
                <c:pt idx="2">
                  <c:v>0.85</c:v>
                </c:pt>
              </c:numCache>
            </c:numRef>
          </c:val>
          <c:extLst>
            <c:ext xmlns:c16="http://schemas.microsoft.com/office/drawing/2014/chart" uri="{C3380CC4-5D6E-409C-BE32-E72D297353CC}">
              <c16:uniqueId val="{00000001-BB2B-8F45-AD6F-A5A708800E13}"/>
            </c:ext>
          </c:extLst>
        </c:ser>
        <c:ser>
          <c:idx val="2"/>
          <c:order val="2"/>
          <c:tx>
            <c:strRef>
              <c:f>Sheet1!$D$1</c:f>
              <c:strCache>
                <c:ptCount val="1"/>
                <c:pt idx="0">
                  <c:v>Training f1</c:v>
                </c:pt>
              </c:strCache>
            </c:strRef>
          </c:tx>
          <c:spPr>
            <a:solidFill>
              <a:schemeClr val="accent6">
                <a:lumMod val="60000"/>
                <a:lumOff val="40000"/>
              </a:schemeClr>
            </a:solidFill>
            <a:ln w="19050" cap="flat" cmpd="sng" algn="ctr">
              <a:solidFill>
                <a:schemeClr val="dk1"/>
              </a:solidFill>
              <a:prstDash val="solid"/>
              <a:miter lim="800000"/>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Random Forest</c:v>
                </c:pt>
                <c:pt idx="1">
                  <c:v>Support Vector Machine</c:v>
                </c:pt>
                <c:pt idx="2">
                  <c:v>Artificial Neural Network</c:v>
                </c:pt>
              </c:strCache>
            </c:strRef>
          </c:cat>
          <c:val>
            <c:numRef>
              <c:f>Sheet1!$D$2:$D$4</c:f>
              <c:numCache>
                <c:formatCode>0%</c:formatCode>
                <c:ptCount val="3"/>
                <c:pt idx="0">
                  <c:v>0.81</c:v>
                </c:pt>
                <c:pt idx="1">
                  <c:v>0.74</c:v>
                </c:pt>
                <c:pt idx="2">
                  <c:v>0.82</c:v>
                </c:pt>
              </c:numCache>
            </c:numRef>
          </c:val>
          <c:extLst>
            <c:ext xmlns:c16="http://schemas.microsoft.com/office/drawing/2014/chart" uri="{C3380CC4-5D6E-409C-BE32-E72D297353CC}">
              <c16:uniqueId val="{00000002-BB2B-8F45-AD6F-A5A708800E13}"/>
            </c:ext>
          </c:extLst>
        </c:ser>
        <c:ser>
          <c:idx val="3"/>
          <c:order val="3"/>
          <c:tx>
            <c:strRef>
              <c:f>Sheet1!$E$1</c:f>
              <c:strCache>
                <c:ptCount val="1"/>
                <c:pt idx="0">
                  <c:v>Testing f1</c:v>
                </c:pt>
              </c:strCache>
            </c:strRef>
          </c:tx>
          <c:spPr>
            <a:solidFill>
              <a:schemeClr val="accent4">
                <a:lumMod val="60000"/>
                <a:lumOff val="40000"/>
              </a:schemeClr>
            </a:solidFill>
            <a:ln w="19050" cap="flat" cmpd="sng" algn="ctr">
              <a:solidFill>
                <a:schemeClr val="dk1"/>
              </a:solidFill>
              <a:prstDash val="solid"/>
              <a:miter lim="800000"/>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Random Forest</c:v>
                </c:pt>
                <c:pt idx="1">
                  <c:v>Support Vector Machine</c:v>
                </c:pt>
                <c:pt idx="2">
                  <c:v>Artificial Neural Network</c:v>
                </c:pt>
              </c:strCache>
            </c:strRef>
          </c:cat>
          <c:val>
            <c:numRef>
              <c:f>Sheet1!$E$2:$E$4</c:f>
              <c:numCache>
                <c:formatCode>0%</c:formatCode>
                <c:ptCount val="3"/>
                <c:pt idx="0">
                  <c:v>0.74</c:v>
                </c:pt>
                <c:pt idx="1">
                  <c:v>0.77</c:v>
                </c:pt>
                <c:pt idx="2">
                  <c:v>0.85</c:v>
                </c:pt>
              </c:numCache>
            </c:numRef>
          </c:val>
          <c:extLst>
            <c:ext xmlns:c16="http://schemas.microsoft.com/office/drawing/2014/chart" uri="{C3380CC4-5D6E-409C-BE32-E72D297353CC}">
              <c16:uniqueId val="{00000003-BB2B-8F45-AD6F-A5A708800E13}"/>
            </c:ext>
          </c:extLst>
        </c:ser>
        <c:dLbls>
          <c:dLblPos val="ctr"/>
          <c:showLegendKey val="0"/>
          <c:showVal val="1"/>
          <c:showCatName val="0"/>
          <c:showSerName val="0"/>
          <c:showPercent val="0"/>
          <c:showBubbleSize val="0"/>
        </c:dLbls>
        <c:gapWidth val="150"/>
        <c:axId val="1978820287"/>
        <c:axId val="1575737520"/>
      </c:barChart>
      <c:catAx>
        <c:axId val="19788202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575737520"/>
        <c:crosses val="autoZero"/>
        <c:auto val="1"/>
        <c:lblAlgn val="ctr"/>
        <c:lblOffset val="100"/>
        <c:noMultiLvlLbl val="0"/>
      </c:catAx>
      <c:valAx>
        <c:axId val="157573752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97882028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2" Type="http://schemas.openxmlformats.org/officeDocument/2006/relationships/image" Target="../media/image7.svg"/><Relationship Id="rId1" Type="http://schemas.openxmlformats.org/officeDocument/2006/relationships/image" Target="../media/image6.png"/></Relationships>
</file>

<file path=ppt/diagrams/_rels/data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ata4.xml.rels><?xml version="1.0" encoding="UTF-8" standalone="yes"?>
<Relationships xmlns="http://schemas.openxmlformats.org/package/2006/relationships"><Relationship Id="rId2" Type="http://schemas.openxmlformats.org/officeDocument/2006/relationships/image" Target="../media/image16.svg"/><Relationship Id="rId1" Type="http://schemas.openxmlformats.org/officeDocument/2006/relationships/image" Target="../media/image15.png"/></Relationships>
</file>

<file path=ppt/diagrams/_rels/data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ata6.xml.rels><?xml version="1.0" encoding="UTF-8" standalone="yes"?>
<Relationships xmlns="http://schemas.openxmlformats.org/package/2006/relationships"><Relationship Id="rId2" Type="http://schemas.openxmlformats.org/officeDocument/2006/relationships/image" Target="../media/image16.svg"/><Relationship Id="rId1" Type="http://schemas.openxmlformats.org/officeDocument/2006/relationships/image" Target="../media/image15.png"/></Relationships>
</file>

<file path=ppt/diagrams/_rels/data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2" Type="http://schemas.openxmlformats.org/officeDocument/2006/relationships/image" Target="../media/image7.svg"/><Relationship Id="rId1" Type="http://schemas.openxmlformats.org/officeDocument/2006/relationships/image" Target="../media/image6.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rawing4.xml.rels><?xml version="1.0" encoding="UTF-8" standalone="yes"?>
<Relationships xmlns="http://schemas.openxmlformats.org/package/2006/relationships"><Relationship Id="rId2" Type="http://schemas.openxmlformats.org/officeDocument/2006/relationships/image" Target="../media/image16.svg"/><Relationship Id="rId1" Type="http://schemas.openxmlformats.org/officeDocument/2006/relationships/image" Target="../media/image15.png"/></Relationships>
</file>

<file path=ppt/diagrams/_rels/drawing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rawing6.xml.rels><?xml version="1.0" encoding="UTF-8" standalone="yes"?>
<Relationships xmlns="http://schemas.openxmlformats.org/package/2006/relationships"><Relationship Id="rId2" Type="http://schemas.openxmlformats.org/officeDocument/2006/relationships/image" Target="../media/image16.svg"/><Relationship Id="rId1" Type="http://schemas.openxmlformats.org/officeDocument/2006/relationships/image" Target="../media/image15.png"/></Relationships>
</file>

<file path=ppt/diagrams/_rels/drawing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C78090-0464-4D12-8142-B4B77A4428CE}" type="doc">
      <dgm:prSet loTypeId="urn:microsoft.com/office/officeart/2018/5/layout/IconCircleLabelList" loCatId="icon" qsTypeId="urn:microsoft.com/office/officeart/2005/8/quickstyle/simple4" qsCatId="simple" csTypeId="urn:microsoft.com/office/officeart/2005/8/colors/accent3_2" csCatId="accent3" phldr="1"/>
      <dgm:spPr/>
      <dgm:t>
        <a:bodyPr/>
        <a:lstStyle/>
        <a:p>
          <a:endParaRPr lang="en-US"/>
        </a:p>
      </dgm:t>
    </dgm:pt>
    <dgm:pt modelId="{C376EA6D-1780-48B2-B77E-890AD5DB4EE3}">
      <dgm:prSet custT="1"/>
      <dgm:spPr/>
      <dgm:t>
        <a:bodyPr/>
        <a:lstStyle/>
        <a:p>
          <a:pPr>
            <a:lnSpc>
              <a:spcPct val="100000"/>
            </a:lnSpc>
            <a:defRPr cap="all"/>
          </a:pPr>
          <a:r>
            <a:rPr lang="en-US" sz="1800" dirty="0"/>
            <a:t>Any technique that enables a machine to mimic human cognition</a:t>
          </a:r>
        </a:p>
      </dgm:t>
    </dgm:pt>
    <dgm:pt modelId="{F24ABC84-F617-45A6-A9D5-8200B400CCA7}" type="parTrans" cxnId="{AAAC32EA-90C6-48A7-BD95-BDC62851101B}">
      <dgm:prSet/>
      <dgm:spPr/>
      <dgm:t>
        <a:bodyPr/>
        <a:lstStyle/>
        <a:p>
          <a:endParaRPr lang="en-US"/>
        </a:p>
      </dgm:t>
    </dgm:pt>
    <dgm:pt modelId="{6792EF77-6EAE-4982-9942-53EBF7083EFB}" type="sibTrans" cxnId="{AAAC32EA-90C6-48A7-BD95-BDC62851101B}">
      <dgm:prSet/>
      <dgm:spPr/>
      <dgm:t>
        <a:bodyPr/>
        <a:lstStyle/>
        <a:p>
          <a:endParaRPr lang="en-US"/>
        </a:p>
      </dgm:t>
    </dgm:pt>
    <dgm:pt modelId="{004C8FF1-E9E8-4307-9AF9-6EA0ADBAD85A}" type="pres">
      <dgm:prSet presAssocID="{2FC78090-0464-4D12-8142-B4B77A4428CE}" presName="root" presStyleCnt="0">
        <dgm:presLayoutVars>
          <dgm:dir/>
          <dgm:resizeHandles val="exact"/>
        </dgm:presLayoutVars>
      </dgm:prSet>
      <dgm:spPr/>
    </dgm:pt>
    <dgm:pt modelId="{898C00BE-905A-4089-982D-911740595D46}" type="pres">
      <dgm:prSet presAssocID="{C376EA6D-1780-48B2-B77E-890AD5DB4EE3}" presName="compNode" presStyleCnt="0"/>
      <dgm:spPr/>
    </dgm:pt>
    <dgm:pt modelId="{1C1BDEE9-2EA3-45FC-9BD9-3D12760722FC}" type="pres">
      <dgm:prSet presAssocID="{C376EA6D-1780-48B2-B77E-890AD5DB4EE3}" presName="iconBgRect" presStyleLbl="bgShp" presStyleIdx="0" presStyleCnt="1"/>
      <dgm:spPr/>
    </dgm:pt>
    <dgm:pt modelId="{9911C196-8AF6-43CC-8FA6-27823B78C062}" type="pres">
      <dgm:prSet presAssocID="{C376EA6D-1780-48B2-B77E-890AD5DB4EE3}" presName="iconRect" presStyleLbl="node1" presStyleIdx="0" presStyleCnt="1" custScaleX="100632" custScaleY="102192" custLinFactNeighborX="2125" custLinFactNeighborY="-1842"/>
      <dgm: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dgm:spPr>
    </dgm:pt>
    <dgm:pt modelId="{411AB328-C65B-4D5A-895B-AF7CEA7D0680}" type="pres">
      <dgm:prSet presAssocID="{C376EA6D-1780-48B2-B77E-890AD5DB4EE3}" presName="spaceRect" presStyleCnt="0"/>
      <dgm:spPr/>
    </dgm:pt>
    <dgm:pt modelId="{C02132BD-13E7-45B9-B12A-51AB25D7D939}" type="pres">
      <dgm:prSet presAssocID="{C376EA6D-1780-48B2-B77E-890AD5DB4EE3}" presName="textRect" presStyleLbl="revTx" presStyleIdx="0" presStyleCnt="1" custLinFactNeighborX="-3196" custLinFactNeighborY="-21924">
        <dgm:presLayoutVars>
          <dgm:chMax val="1"/>
          <dgm:chPref val="1"/>
        </dgm:presLayoutVars>
      </dgm:prSet>
      <dgm:spPr/>
    </dgm:pt>
  </dgm:ptLst>
  <dgm:cxnLst>
    <dgm:cxn modelId="{21CF3D1A-87C8-2E49-BE4A-5897B5651B11}" type="presOf" srcId="{2FC78090-0464-4D12-8142-B4B77A4428CE}" destId="{004C8FF1-E9E8-4307-9AF9-6EA0ADBAD85A}" srcOrd="0" destOrd="0" presId="urn:microsoft.com/office/officeart/2018/5/layout/IconCircleLabelList"/>
    <dgm:cxn modelId="{EC2BFDBB-A65F-0F47-AF92-EEC944330D11}" type="presOf" srcId="{C376EA6D-1780-48B2-B77E-890AD5DB4EE3}" destId="{C02132BD-13E7-45B9-B12A-51AB25D7D939}" srcOrd="0" destOrd="0" presId="urn:microsoft.com/office/officeart/2018/5/layout/IconCircleLabelList"/>
    <dgm:cxn modelId="{AAAC32EA-90C6-48A7-BD95-BDC62851101B}" srcId="{2FC78090-0464-4D12-8142-B4B77A4428CE}" destId="{C376EA6D-1780-48B2-B77E-890AD5DB4EE3}" srcOrd="0" destOrd="0" parTransId="{F24ABC84-F617-45A6-A9D5-8200B400CCA7}" sibTransId="{6792EF77-6EAE-4982-9942-53EBF7083EFB}"/>
    <dgm:cxn modelId="{33B8A9F1-3D98-0742-BE20-10B4EC9AC1B6}" type="presParOf" srcId="{004C8FF1-E9E8-4307-9AF9-6EA0ADBAD85A}" destId="{898C00BE-905A-4089-982D-911740595D46}" srcOrd="0" destOrd="0" presId="urn:microsoft.com/office/officeart/2018/5/layout/IconCircleLabelList"/>
    <dgm:cxn modelId="{24970D14-AF55-2848-B673-84FC7BE57FB0}" type="presParOf" srcId="{898C00BE-905A-4089-982D-911740595D46}" destId="{1C1BDEE9-2EA3-45FC-9BD9-3D12760722FC}" srcOrd="0" destOrd="0" presId="urn:microsoft.com/office/officeart/2018/5/layout/IconCircleLabelList"/>
    <dgm:cxn modelId="{62080202-8449-214F-BA66-5F103E6884CF}" type="presParOf" srcId="{898C00BE-905A-4089-982D-911740595D46}" destId="{9911C196-8AF6-43CC-8FA6-27823B78C062}" srcOrd="1" destOrd="0" presId="urn:microsoft.com/office/officeart/2018/5/layout/IconCircleLabelList"/>
    <dgm:cxn modelId="{D78FF084-96C1-474B-92FA-BC4007FDB4D2}" type="presParOf" srcId="{898C00BE-905A-4089-982D-911740595D46}" destId="{411AB328-C65B-4D5A-895B-AF7CEA7D0680}" srcOrd="2" destOrd="0" presId="urn:microsoft.com/office/officeart/2018/5/layout/IconCircleLabelList"/>
    <dgm:cxn modelId="{629F97BB-40DB-644F-8AAD-8A51F2085111}" type="presParOf" srcId="{898C00BE-905A-4089-982D-911740595D46}" destId="{C02132BD-13E7-45B9-B12A-51AB25D7D939}" srcOrd="3" destOrd="0" presId="urn:microsoft.com/office/officeart/2018/5/layout/IconCircle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CD1F18-E410-FD4B-AAC7-A2013EEA5898}" type="doc">
      <dgm:prSet loTypeId="urn:microsoft.com/office/officeart/2005/8/layout/cycle2" loCatId="" qsTypeId="urn:microsoft.com/office/officeart/2005/8/quickstyle/simple1" qsCatId="simple" csTypeId="urn:microsoft.com/office/officeart/2005/8/colors/accent1_3" csCatId="accent1" phldr="1"/>
      <dgm:spPr/>
      <dgm:t>
        <a:bodyPr/>
        <a:lstStyle/>
        <a:p>
          <a:endParaRPr lang="en-US"/>
        </a:p>
      </dgm:t>
    </dgm:pt>
    <dgm:pt modelId="{F81AC24D-F2EC-6B45-838F-B34E6477C759}">
      <dgm:prSet phldrT="[Text]"/>
      <dgm:spPr/>
      <dgm:t>
        <a:bodyPr/>
        <a:lstStyle/>
        <a:p>
          <a:r>
            <a:rPr lang="en-US" dirty="0"/>
            <a:t>Data Input</a:t>
          </a:r>
        </a:p>
      </dgm:t>
    </dgm:pt>
    <dgm:pt modelId="{E4A87336-5D24-4945-A5B9-7D19F547B4B3}" type="parTrans" cxnId="{558993A7-2474-E941-B068-6000AAEB853E}">
      <dgm:prSet/>
      <dgm:spPr/>
      <dgm:t>
        <a:bodyPr/>
        <a:lstStyle/>
        <a:p>
          <a:endParaRPr lang="en-US"/>
        </a:p>
      </dgm:t>
    </dgm:pt>
    <dgm:pt modelId="{CAD0AAE6-F5EE-9E4E-8D6B-2B58676DCF3D}" type="sibTrans" cxnId="{558993A7-2474-E941-B068-6000AAEB853E}">
      <dgm:prSet/>
      <dgm:spPr/>
      <dgm:t>
        <a:bodyPr/>
        <a:lstStyle/>
        <a:p>
          <a:endParaRPr lang="en-US"/>
        </a:p>
      </dgm:t>
    </dgm:pt>
    <dgm:pt modelId="{86733028-597D-9B43-B4CF-4A9F4A429D04}">
      <dgm:prSet phldrT="[Text]"/>
      <dgm:spPr/>
      <dgm:t>
        <a:bodyPr/>
        <a:lstStyle/>
        <a:p>
          <a:r>
            <a:rPr lang="en-US" dirty="0"/>
            <a:t>Statistics</a:t>
          </a:r>
        </a:p>
      </dgm:t>
    </dgm:pt>
    <dgm:pt modelId="{89A84309-13F9-8649-8E7E-97A6C4BC1C58}" type="parTrans" cxnId="{480430C7-C2DA-824B-A7B7-FE64C751BA0C}">
      <dgm:prSet/>
      <dgm:spPr/>
      <dgm:t>
        <a:bodyPr/>
        <a:lstStyle/>
        <a:p>
          <a:endParaRPr lang="en-US"/>
        </a:p>
      </dgm:t>
    </dgm:pt>
    <dgm:pt modelId="{CBEEE751-F7EF-144C-A25E-7996F5BA5663}" type="sibTrans" cxnId="{480430C7-C2DA-824B-A7B7-FE64C751BA0C}">
      <dgm:prSet/>
      <dgm:spPr/>
      <dgm:t>
        <a:bodyPr/>
        <a:lstStyle/>
        <a:p>
          <a:endParaRPr lang="en-US"/>
        </a:p>
      </dgm:t>
    </dgm:pt>
    <dgm:pt modelId="{596C7590-DB2B-C447-B22C-2ED97C8CF86A}">
      <dgm:prSet phldrT="[Text]"/>
      <dgm:spPr/>
      <dgm:t>
        <a:bodyPr/>
        <a:lstStyle/>
        <a:p>
          <a:r>
            <a:rPr lang="en-US" dirty="0"/>
            <a:t>Prediction Output</a:t>
          </a:r>
        </a:p>
      </dgm:t>
    </dgm:pt>
    <dgm:pt modelId="{900AEC2A-1426-B646-8DC9-598528EE893E}" type="parTrans" cxnId="{51DA3B35-4F56-AE4F-B3CA-AF54E286D96B}">
      <dgm:prSet/>
      <dgm:spPr/>
      <dgm:t>
        <a:bodyPr/>
        <a:lstStyle/>
        <a:p>
          <a:endParaRPr lang="en-US"/>
        </a:p>
      </dgm:t>
    </dgm:pt>
    <dgm:pt modelId="{4664F1C9-575E-8343-A36C-99B21DD2D0C9}" type="sibTrans" cxnId="{51DA3B35-4F56-AE4F-B3CA-AF54E286D96B}">
      <dgm:prSet/>
      <dgm:spPr/>
      <dgm:t>
        <a:bodyPr/>
        <a:lstStyle/>
        <a:p>
          <a:endParaRPr lang="en-US"/>
        </a:p>
      </dgm:t>
    </dgm:pt>
    <dgm:pt modelId="{9DB633F9-5BED-E74E-913D-4EE046902E4C}">
      <dgm:prSet phldrT="[Text]"/>
      <dgm:spPr/>
      <dgm:t>
        <a:bodyPr/>
        <a:lstStyle/>
        <a:p>
          <a:r>
            <a:rPr lang="en-US" dirty="0"/>
            <a:t>Feedback</a:t>
          </a:r>
        </a:p>
      </dgm:t>
    </dgm:pt>
    <dgm:pt modelId="{C07CC69C-16B0-DB41-9E51-05A8FF31D29F}" type="parTrans" cxnId="{D9C6545A-F6D8-8A4F-9FB6-5BA451D005CA}">
      <dgm:prSet/>
      <dgm:spPr/>
      <dgm:t>
        <a:bodyPr/>
        <a:lstStyle/>
        <a:p>
          <a:endParaRPr lang="en-US"/>
        </a:p>
      </dgm:t>
    </dgm:pt>
    <dgm:pt modelId="{4A53ECE3-9398-F74C-9C78-D9EC424574E2}" type="sibTrans" cxnId="{D9C6545A-F6D8-8A4F-9FB6-5BA451D005CA}">
      <dgm:prSet/>
      <dgm:spPr/>
      <dgm:t>
        <a:bodyPr/>
        <a:lstStyle/>
        <a:p>
          <a:endParaRPr lang="en-US"/>
        </a:p>
      </dgm:t>
    </dgm:pt>
    <dgm:pt modelId="{AF180FF4-FD02-E44E-B2D4-C76B22B03C1C}" type="pres">
      <dgm:prSet presAssocID="{C7CD1F18-E410-FD4B-AAC7-A2013EEA5898}" presName="cycle" presStyleCnt="0">
        <dgm:presLayoutVars>
          <dgm:dir/>
          <dgm:resizeHandles val="exact"/>
        </dgm:presLayoutVars>
      </dgm:prSet>
      <dgm:spPr/>
    </dgm:pt>
    <dgm:pt modelId="{524D8BD7-613C-B841-B312-FE8C977FDAF0}" type="pres">
      <dgm:prSet presAssocID="{F81AC24D-F2EC-6B45-838F-B34E6477C759}" presName="node" presStyleLbl="node1" presStyleIdx="0" presStyleCnt="4">
        <dgm:presLayoutVars>
          <dgm:bulletEnabled val="1"/>
        </dgm:presLayoutVars>
      </dgm:prSet>
      <dgm:spPr/>
    </dgm:pt>
    <dgm:pt modelId="{BB0DC6CF-979E-5D4E-95F9-99D53AE50C35}" type="pres">
      <dgm:prSet presAssocID="{CAD0AAE6-F5EE-9E4E-8D6B-2B58676DCF3D}" presName="sibTrans" presStyleLbl="sibTrans2D1" presStyleIdx="0" presStyleCnt="4"/>
      <dgm:spPr/>
    </dgm:pt>
    <dgm:pt modelId="{31A4FF42-889E-184B-8E48-61DF7C8DEACE}" type="pres">
      <dgm:prSet presAssocID="{CAD0AAE6-F5EE-9E4E-8D6B-2B58676DCF3D}" presName="connectorText" presStyleLbl="sibTrans2D1" presStyleIdx="0" presStyleCnt="4"/>
      <dgm:spPr/>
    </dgm:pt>
    <dgm:pt modelId="{1C25E843-A456-804B-AACF-5FA6BB7F4B53}" type="pres">
      <dgm:prSet presAssocID="{86733028-597D-9B43-B4CF-4A9F4A429D04}" presName="node" presStyleLbl="node1" presStyleIdx="1" presStyleCnt="4">
        <dgm:presLayoutVars>
          <dgm:bulletEnabled val="1"/>
        </dgm:presLayoutVars>
      </dgm:prSet>
      <dgm:spPr/>
    </dgm:pt>
    <dgm:pt modelId="{4EC79AF9-AC8B-6D4A-8D11-4010A8835ED1}" type="pres">
      <dgm:prSet presAssocID="{CBEEE751-F7EF-144C-A25E-7996F5BA5663}" presName="sibTrans" presStyleLbl="sibTrans2D1" presStyleIdx="1" presStyleCnt="4"/>
      <dgm:spPr/>
    </dgm:pt>
    <dgm:pt modelId="{13D93B54-A93F-6A45-A14C-1971618824FA}" type="pres">
      <dgm:prSet presAssocID="{CBEEE751-F7EF-144C-A25E-7996F5BA5663}" presName="connectorText" presStyleLbl="sibTrans2D1" presStyleIdx="1" presStyleCnt="4"/>
      <dgm:spPr/>
    </dgm:pt>
    <dgm:pt modelId="{9F8E1B2E-06E1-5043-8B9F-6140BB249C81}" type="pres">
      <dgm:prSet presAssocID="{596C7590-DB2B-C447-B22C-2ED97C8CF86A}" presName="node" presStyleLbl="node1" presStyleIdx="2" presStyleCnt="4">
        <dgm:presLayoutVars>
          <dgm:bulletEnabled val="1"/>
        </dgm:presLayoutVars>
      </dgm:prSet>
      <dgm:spPr/>
    </dgm:pt>
    <dgm:pt modelId="{3C774329-76C4-B04D-8B46-FD3C35409B76}" type="pres">
      <dgm:prSet presAssocID="{4664F1C9-575E-8343-A36C-99B21DD2D0C9}" presName="sibTrans" presStyleLbl="sibTrans2D1" presStyleIdx="2" presStyleCnt="4"/>
      <dgm:spPr/>
    </dgm:pt>
    <dgm:pt modelId="{CBDA6921-E170-384C-92AE-C8DDCBFA5302}" type="pres">
      <dgm:prSet presAssocID="{4664F1C9-575E-8343-A36C-99B21DD2D0C9}" presName="connectorText" presStyleLbl="sibTrans2D1" presStyleIdx="2" presStyleCnt="4"/>
      <dgm:spPr/>
    </dgm:pt>
    <dgm:pt modelId="{EF03CC90-BFB9-684F-A8F9-92772B89FECB}" type="pres">
      <dgm:prSet presAssocID="{9DB633F9-5BED-E74E-913D-4EE046902E4C}" presName="node" presStyleLbl="node1" presStyleIdx="3" presStyleCnt="4">
        <dgm:presLayoutVars>
          <dgm:bulletEnabled val="1"/>
        </dgm:presLayoutVars>
      </dgm:prSet>
      <dgm:spPr/>
    </dgm:pt>
    <dgm:pt modelId="{EF8C5F2C-9370-9F44-BB84-FFDC9366F062}" type="pres">
      <dgm:prSet presAssocID="{4A53ECE3-9398-F74C-9C78-D9EC424574E2}" presName="sibTrans" presStyleLbl="sibTrans2D1" presStyleIdx="3" presStyleCnt="4"/>
      <dgm:spPr/>
    </dgm:pt>
    <dgm:pt modelId="{F93B4214-468A-6B43-84AF-B56703D54001}" type="pres">
      <dgm:prSet presAssocID="{4A53ECE3-9398-F74C-9C78-D9EC424574E2}" presName="connectorText" presStyleLbl="sibTrans2D1" presStyleIdx="3" presStyleCnt="4"/>
      <dgm:spPr/>
    </dgm:pt>
  </dgm:ptLst>
  <dgm:cxnLst>
    <dgm:cxn modelId="{D3449E20-EDE2-884F-9F08-838E784D6B72}" type="presOf" srcId="{4664F1C9-575E-8343-A36C-99B21DD2D0C9}" destId="{3C774329-76C4-B04D-8B46-FD3C35409B76}" srcOrd="0" destOrd="0" presId="urn:microsoft.com/office/officeart/2005/8/layout/cycle2"/>
    <dgm:cxn modelId="{7084BE29-3D45-E345-828A-4A57071760C1}" type="presOf" srcId="{CAD0AAE6-F5EE-9E4E-8D6B-2B58676DCF3D}" destId="{31A4FF42-889E-184B-8E48-61DF7C8DEACE}" srcOrd="1" destOrd="0" presId="urn:microsoft.com/office/officeart/2005/8/layout/cycle2"/>
    <dgm:cxn modelId="{51DA3B35-4F56-AE4F-B3CA-AF54E286D96B}" srcId="{C7CD1F18-E410-FD4B-AAC7-A2013EEA5898}" destId="{596C7590-DB2B-C447-B22C-2ED97C8CF86A}" srcOrd="2" destOrd="0" parTransId="{900AEC2A-1426-B646-8DC9-598528EE893E}" sibTransId="{4664F1C9-575E-8343-A36C-99B21DD2D0C9}"/>
    <dgm:cxn modelId="{D9C6545A-F6D8-8A4F-9FB6-5BA451D005CA}" srcId="{C7CD1F18-E410-FD4B-AAC7-A2013EEA5898}" destId="{9DB633F9-5BED-E74E-913D-4EE046902E4C}" srcOrd="3" destOrd="0" parTransId="{C07CC69C-16B0-DB41-9E51-05A8FF31D29F}" sibTransId="{4A53ECE3-9398-F74C-9C78-D9EC424574E2}"/>
    <dgm:cxn modelId="{200B265D-836A-5248-AA32-86EBE7D9B59F}" type="presOf" srcId="{C7CD1F18-E410-FD4B-AAC7-A2013EEA5898}" destId="{AF180FF4-FD02-E44E-B2D4-C76B22B03C1C}" srcOrd="0" destOrd="0" presId="urn:microsoft.com/office/officeart/2005/8/layout/cycle2"/>
    <dgm:cxn modelId="{81137A5D-ED88-874F-87BE-733EFDED9434}" type="presOf" srcId="{F81AC24D-F2EC-6B45-838F-B34E6477C759}" destId="{524D8BD7-613C-B841-B312-FE8C977FDAF0}" srcOrd="0" destOrd="0" presId="urn:microsoft.com/office/officeart/2005/8/layout/cycle2"/>
    <dgm:cxn modelId="{2FEDF76B-85D5-F041-A999-4C40E1D369CD}" type="presOf" srcId="{4664F1C9-575E-8343-A36C-99B21DD2D0C9}" destId="{CBDA6921-E170-384C-92AE-C8DDCBFA5302}" srcOrd="1" destOrd="0" presId="urn:microsoft.com/office/officeart/2005/8/layout/cycle2"/>
    <dgm:cxn modelId="{BD68B17D-45F3-4248-99CC-CDD9FE70C0FD}" type="presOf" srcId="{CBEEE751-F7EF-144C-A25E-7996F5BA5663}" destId="{13D93B54-A93F-6A45-A14C-1971618824FA}" srcOrd="1" destOrd="0" presId="urn:microsoft.com/office/officeart/2005/8/layout/cycle2"/>
    <dgm:cxn modelId="{35C84D8B-77EF-BB49-9BDD-93E11376CDED}" type="presOf" srcId="{86733028-597D-9B43-B4CF-4A9F4A429D04}" destId="{1C25E843-A456-804B-AACF-5FA6BB7F4B53}" srcOrd="0" destOrd="0" presId="urn:microsoft.com/office/officeart/2005/8/layout/cycle2"/>
    <dgm:cxn modelId="{1C956E9A-4776-014A-A0A6-2241F64AAFB2}" type="presOf" srcId="{596C7590-DB2B-C447-B22C-2ED97C8CF86A}" destId="{9F8E1B2E-06E1-5043-8B9F-6140BB249C81}" srcOrd="0" destOrd="0" presId="urn:microsoft.com/office/officeart/2005/8/layout/cycle2"/>
    <dgm:cxn modelId="{C7CB8C9B-6653-2347-B001-017219126F91}" type="presOf" srcId="{4A53ECE3-9398-F74C-9C78-D9EC424574E2}" destId="{F93B4214-468A-6B43-84AF-B56703D54001}" srcOrd="1" destOrd="0" presId="urn:microsoft.com/office/officeart/2005/8/layout/cycle2"/>
    <dgm:cxn modelId="{60B56F9C-4384-6B4F-AACA-DDB91E72672C}" type="presOf" srcId="{CAD0AAE6-F5EE-9E4E-8D6B-2B58676DCF3D}" destId="{BB0DC6CF-979E-5D4E-95F9-99D53AE50C35}" srcOrd="0" destOrd="0" presId="urn:microsoft.com/office/officeart/2005/8/layout/cycle2"/>
    <dgm:cxn modelId="{C92D7F9E-BBA2-C642-90F1-0298E55A7AB6}" type="presOf" srcId="{4A53ECE3-9398-F74C-9C78-D9EC424574E2}" destId="{EF8C5F2C-9370-9F44-BB84-FFDC9366F062}" srcOrd="0" destOrd="0" presId="urn:microsoft.com/office/officeart/2005/8/layout/cycle2"/>
    <dgm:cxn modelId="{558993A7-2474-E941-B068-6000AAEB853E}" srcId="{C7CD1F18-E410-FD4B-AAC7-A2013EEA5898}" destId="{F81AC24D-F2EC-6B45-838F-B34E6477C759}" srcOrd="0" destOrd="0" parTransId="{E4A87336-5D24-4945-A5B9-7D19F547B4B3}" sibTransId="{CAD0AAE6-F5EE-9E4E-8D6B-2B58676DCF3D}"/>
    <dgm:cxn modelId="{3CDC1CB4-8F3F-4A4C-B9A7-86037DA818A6}" type="presOf" srcId="{9DB633F9-5BED-E74E-913D-4EE046902E4C}" destId="{EF03CC90-BFB9-684F-A8F9-92772B89FECB}" srcOrd="0" destOrd="0" presId="urn:microsoft.com/office/officeart/2005/8/layout/cycle2"/>
    <dgm:cxn modelId="{480430C7-C2DA-824B-A7B7-FE64C751BA0C}" srcId="{C7CD1F18-E410-FD4B-AAC7-A2013EEA5898}" destId="{86733028-597D-9B43-B4CF-4A9F4A429D04}" srcOrd="1" destOrd="0" parTransId="{89A84309-13F9-8649-8E7E-97A6C4BC1C58}" sibTransId="{CBEEE751-F7EF-144C-A25E-7996F5BA5663}"/>
    <dgm:cxn modelId="{D4D11DFE-72C7-1B46-9856-8BD5CE5DAD00}" type="presOf" srcId="{CBEEE751-F7EF-144C-A25E-7996F5BA5663}" destId="{4EC79AF9-AC8B-6D4A-8D11-4010A8835ED1}" srcOrd="0" destOrd="0" presId="urn:microsoft.com/office/officeart/2005/8/layout/cycle2"/>
    <dgm:cxn modelId="{53357C2A-D0B3-A94B-ABDB-5FE8AC67AB6E}" type="presParOf" srcId="{AF180FF4-FD02-E44E-B2D4-C76B22B03C1C}" destId="{524D8BD7-613C-B841-B312-FE8C977FDAF0}" srcOrd="0" destOrd="0" presId="urn:microsoft.com/office/officeart/2005/8/layout/cycle2"/>
    <dgm:cxn modelId="{27DEA364-0EE6-5A4B-A814-6FB6830058BA}" type="presParOf" srcId="{AF180FF4-FD02-E44E-B2D4-C76B22B03C1C}" destId="{BB0DC6CF-979E-5D4E-95F9-99D53AE50C35}" srcOrd="1" destOrd="0" presId="urn:microsoft.com/office/officeart/2005/8/layout/cycle2"/>
    <dgm:cxn modelId="{6D7CC90B-0FE2-F64B-BD5E-F103061E2B3B}" type="presParOf" srcId="{BB0DC6CF-979E-5D4E-95F9-99D53AE50C35}" destId="{31A4FF42-889E-184B-8E48-61DF7C8DEACE}" srcOrd="0" destOrd="0" presId="urn:microsoft.com/office/officeart/2005/8/layout/cycle2"/>
    <dgm:cxn modelId="{9114333B-5A16-8744-8EC3-6610E4702BD9}" type="presParOf" srcId="{AF180FF4-FD02-E44E-B2D4-C76B22B03C1C}" destId="{1C25E843-A456-804B-AACF-5FA6BB7F4B53}" srcOrd="2" destOrd="0" presId="urn:microsoft.com/office/officeart/2005/8/layout/cycle2"/>
    <dgm:cxn modelId="{2C749999-FC1B-C445-9672-06F151E22500}" type="presParOf" srcId="{AF180FF4-FD02-E44E-B2D4-C76B22B03C1C}" destId="{4EC79AF9-AC8B-6D4A-8D11-4010A8835ED1}" srcOrd="3" destOrd="0" presId="urn:microsoft.com/office/officeart/2005/8/layout/cycle2"/>
    <dgm:cxn modelId="{60AD2A74-55CF-6340-B954-DA900C9320CB}" type="presParOf" srcId="{4EC79AF9-AC8B-6D4A-8D11-4010A8835ED1}" destId="{13D93B54-A93F-6A45-A14C-1971618824FA}" srcOrd="0" destOrd="0" presId="urn:microsoft.com/office/officeart/2005/8/layout/cycle2"/>
    <dgm:cxn modelId="{DEB9571C-3924-444B-8E5C-84D25DF9D1AB}" type="presParOf" srcId="{AF180FF4-FD02-E44E-B2D4-C76B22B03C1C}" destId="{9F8E1B2E-06E1-5043-8B9F-6140BB249C81}" srcOrd="4" destOrd="0" presId="urn:microsoft.com/office/officeart/2005/8/layout/cycle2"/>
    <dgm:cxn modelId="{D024BD4B-ABB5-1A4C-8172-793BD768A2A4}" type="presParOf" srcId="{AF180FF4-FD02-E44E-B2D4-C76B22B03C1C}" destId="{3C774329-76C4-B04D-8B46-FD3C35409B76}" srcOrd="5" destOrd="0" presId="urn:microsoft.com/office/officeart/2005/8/layout/cycle2"/>
    <dgm:cxn modelId="{9B7B11B3-5700-3E48-A100-FC2EE6A43EEB}" type="presParOf" srcId="{3C774329-76C4-B04D-8B46-FD3C35409B76}" destId="{CBDA6921-E170-384C-92AE-C8DDCBFA5302}" srcOrd="0" destOrd="0" presId="urn:microsoft.com/office/officeart/2005/8/layout/cycle2"/>
    <dgm:cxn modelId="{45986609-BDA5-0C43-BA18-E8E52C3E8283}" type="presParOf" srcId="{AF180FF4-FD02-E44E-B2D4-C76B22B03C1C}" destId="{EF03CC90-BFB9-684F-A8F9-92772B89FECB}" srcOrd="6" destOrd="0" presId="urn:microsoft.com/office/officeart/2005/8/layout/cycle2"/>
    <dgm:cxn modelId="{33E06E7C-A253-164D-AE69-EDD601CE777C}" type="presParOf" srcId="{AF180FF4-FD02-E44E-B2D4-C76B22B03C1C}" destId="{EF8C5F2C-9370-9F44-BB84-FFDC9366F062}" srcOrd="7" destOrd="0" presId="urn:microsoft.com/office/officeart/2005/8/layout/cycle2"/>
    <dgm:cxn modelId="{441DE725-8C11-DE49-8232-9A044109C9B3}" type="presParOf" srcId="{EF8C5F2C-9370-9F44-BB84-FFDC9366F062}" destId="{F93B4214-468A-6B43-84AF-B56703D54001}" srcOrd="0" destOrd="0" presId="urn:microsoft.com/office/officeart/2005/8/layout/cycle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FC78090-0464-4D12-8142-B4B77A4428CE}" type="doc">
      <dgm:prSet loTypeId="urn:microsoft.com/office/officeart/2018/5/layout/IconCircleLabelList" loCatId="icon" qsTypeId="urn:microsoft.com/office/officeart/2005/8/quickstyle/simple4" qsCatId="simple" csTypeId="urn:microsoft.com/office/officeart/2005/8/colors/accent2_3" csCatId="accent2" phldr="1"/>
      <dgm:spPr/>
      <dgm:t>
        <a:bodyPr/>
        <a:lstStyle/>
        <a:p>
          <a:endParaRPr lang="en-US"/>
        </a:p>
      </dgm:t>
    </dgm:pt>
    <dgm:pt modelId="{A652C033-0AF7-42CC-9DBE-B88C470E82B4}">
      <dgm:prSet custT="1"/>
      <dgm:spPr/>
      <dgm:t>
        <a:bodyPr/>
        <a:lstStyle/>
        <a:p>
          <a:pPr>
            <a:lnSpc>
              <a:spcPct val="100000"/>
            </a:lnSpc>
            <a:defRPr cap="all"/>
          </a:pPr>
          <a:r>
            <a:rPr lang="en-US" sz="1200" dirty="0"/>
            <a:t>Automatic detection of patterns in data</a:t>
          </a:r>
        </a:p>
        <a:p>
          <a:pPr>
            <a:lnSpc>
              <a:spcPct val="100000"/>
            </a:lnSpc>
            <a:defRPr cap="all"/>
          </a:pPr>
          <a:endParaRPr lang="en-US" sz="1200" dirty="0"/>
        </a:p>
      </dgm:t>
    </dgm:pt>
    <dgm:pt modelId="{30BD6C55-194A-438A-99A5-197CBF2BAC9E}" type="parTrans" cxnId="{D432D37A-C39B-446E-8CD6-5004B867F141}">
      <dgm:prSet/>
      <dgm:spPr/>
      <dgm:t>
        <a:bodyPr/>
        <a:lstStyle/>
        <a:p>
          <a:endParaRPr lang="en-US"/>
        </a:p>
      </dgm:t>
    </dgm:pt>
    <dgm:pt modelId="{66A70FAB-0DD5-4D13-88E8-C3EA5C422791}" type="sibTrans" cxnId="{D432D37A-C39B-446E-8CD6-5004B867F141}">
      <dgm:prSet/>
      <dgm:spPr/>
      <dgm:t>
        <a:bodyPr/>
        <a:lstStyle/>
        <a:p>
          <a:endParaRPr lang="en-US"/>
        </a:p>
      </dgm:t>
    </dgm:pt>
    <dgm:pt modelId="{E753652F-0314-436E-AECB-3149E85ED16B}">
      <dgm:prSet custT="1"/>
      <dgm:spPr/>
      <dgm:t>
        <a:bodyPr/>
        <a:lstStyle/>
        <a:p>
          <a:pPr>
            <a:lnSpc>
              <a:spcPct val="100000"/>
            </a:lnSpc>
            <a:defRPr cap="all"/>
          </a:pPr>
          <a:r>
            <a:rPr lang="en-US" sz="1200" dirty="0"/>
            <a:t>Prediction of outcomes based on prior knowledge</a:t>
          </a:r>
        </a:p>
      </dgm:t>
    </dgm:pt>
    <dgm:pt modelId="{92A606C9-B171-4230-8603-601E0C8F1800}" type="parTrans" cxnId="{53E56E31-AE9F-4764-A2F2-34464228B042}">
      <dgm:prSet/>
      <dgm:spPr/>
      <dgm:t>
        <a:bodyPr/>
        <a:lstStyle/>
        <a:p>
          <a:endParaRPr lang="en-US"/>
        </a:p>
      </dgm:t>
    </dgm:pt>
    <dgm:pt modelId="{BE0C91D2-3CE6-401C-BC12-4C0F76834A70}" type="sibTrans" cxnId="{53E56E31-AE9F-4764-A2F2-34464228B042}">
      <dgm:prSet/>
      <dgm:spPr/>
      <dgm:t>
        <a:bodyPr/>
        <a:lstStyle/>
        <a:p>
          <a:endParaRPr lang="en-US"/>
        </a:p>
      </dgm:t>
    </dgm:pt>
    <dgm:pt modelId="{004C8FF1-E9E8-4307-9AF9-6EA0ADBAD85A}" type="pres">
      <dgm:prSet presAssocID="{2FC78090-0464-4D12-8142-B4B77A4428CE}" presName="root" presStyleCnt="0">
        <dgm:presLayoutVars>
          <dgm:dir/>
          <dgm:resizeHandles val="exact"/>
        </dgm:presLayoutVars>
      </dgm:prSet>
      <dgm:spPr/>
    </dgm:pt>
    <dgm:pt modelId="{8AFF4049-71E6-4371-867E-23B89F1CB0DF}" type="pres">
      <dgm:prSet presAssocID="{A652C033-0AF7-42CC-9DBE-B88C470E82B4}" presName="compNode" presStyleCnt="0"/>
      <dgm:spPr/>
    </dgm:pt>
    <dgm:pt modelId="{558BCC7D-450F-4365-B51D-76FB36CAF0C9}" type="pres">
      <dgm:prSet presAssocID="{A652C033-0AF7-42CC-9DBE-B88C470E82B4}" presName="iconBgRect" presStyleLbl="bgShp" presStyleIdx="0" presStyleCnt="2"/>
      <dgm:spPr>
        <a:solidFill>
          <a:schemeClr val="accent1"/>
        </a:solidFill>
      </dgm:spPr>
    </dgm:pt>
    <dgm:pt modelId="{DE031C1D-36B3-4A6E-AAFD-7DBF3A872E2F}" type="pres">
      <dgm:prSet presAssocID="{A652C033-0AF7-42CC-9DBE-B88C470E82B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pt>
    <dgm:pt modelId="{161259F6-7D08-4D3B-85A6-35D7CC94BA86}" type="pres">
      <dgm:prSet presAssocID="{A652C033-0AF7-42CC-9DBE-B88C470E82B4}" presName="spaceRect" presStyleCnt="0"/>
      <dgm:spPr/>
    </dgm:pt>
    <dgm:pt modelId="{F8E8359D-3AF2-4370-AC54-76462EF1070F}" type="pres">
      <dgm:prSet presAssocID="{A652C033-0AF7-42CC-9DBE-B88C470E82B4}" presName="textRect" presStyleLbl="revTx" presStyleIdx="0" presStyleCnt="2">
        <dgm:presLayoutVars>
          <dgm:chMax val="1"/>
          <dgm:chPref val="1"/>
        </dgm:presLayoutVars>
      </dgm:prSet>
      <dgm:spPr/>
    </dgm:pt>
    <dgm:pt modelId="{CE5DFCD2-6BD4-43AC-8CFC-460BD36FA344}" type="pres">
      <dgm:prSet presAssocID="{66A70FAB-0DD5-4D13-88E8-C3EA5C422791}" presName="sibTrans" presStyleCnt="0"/>
      <dgm:spPr/>
    </dgm:pt>
    <dgm:pt modelId="{4B1BE3C2-4DD8-42F7-BF92-43979F43997C}" type="pres">
      <dgm:prSet presAssocID="{E753652F-0314-436E-AECB-3149E85ED16B}" presName="compNode" presStyleCnt="0"/>
      <dgm:spPr/>
    </dgm:pt>
    <dgm:pt modelId="{387AA985-4B03-4E08-A3C0-F05C2CBE4CE0}" type="pres">
      <dgm:prSet presAssocID="{E753652F-0314-436E-AECB-3149E85ED16B}" presName="iconBgRect" presStyleLbl="bgShp" presStyleIdx="1" presStyleCnt="2" custLinFactNeighborY="5144"/>
      <dgm:spPr>
        <a:solidFill>
          <a:schemeClr val="accent1"/>
        </a:solidFill>
      </dgm:spPr>
    </dgm:pt>
    <dgm:pt modelId="{83AEA454-0A01-49E5-B59C-4C14CD39D8E0}" type="pres">
      <dgm:prSet presAssocID="{E753652F-0314-436E-AECB-3149E85ED16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rain in head"/>
        </a:ext>
      </dgm:extLst>
    </dgm:pt>
    <dgm:pt modelId="{B5B45340-0467-44C4-BC3E-D128A023E33C}" type="pres">
      <dgm:prSet presAssocID="{E753652F-0314-436E-AECB-3149E85ED16B}" presName="spaceRect" presStyleCnt="0"/>
      <dgm:spPr/>
    </dgm:pt>
    <dgm:pt modelId="{B5A6E2FB-FE3A-4C69-8E04-0B5935D7F3E8}" type="pres">
      <dgm:prSet presAssocID="{E753652F-0314-436E-AECB-3149E85ED16B}" presName="textRect" presStyleLbl="revTx" presStyleIdx="1" presStyleCnt="2">
        <dgm:presLayoutVars>
          <dgm:chMax val="1"/>
          <dgm:chPref val="1"/>
        </dgm:presLayoutVars>
      </dgm:prSet>
      <dgm:spPr/>
    </dgm:pt>
  </dgm:ptLst>
  <dgm:cxnLst>
    <dgm:cxn modelId="{21CF3D1A-87C8-2E49-BE4A-5897B5651B11}" type="presOf" srcId="{2FC78090-0464-4D12-8142-B4B77A4428CE}" destId="{004C8FF1-E9E8-4307-9AF9-6EA0ADBAD85A}" srcOrd="0" destOrd="0" presId="urn:microsoft.com/office/officeart/2018/5/layout/IconCircleLabelList"/>
    <dgm:cxn modelId="{80F95628-0FBF-0547-8304-530E8CD05D21}" type="presOf" srcId="{E753652F-0314-436E-AECB-3149E85ED16B}" destId="{B5A6E2FB-FE3A-4C69-8E04-0B5935D7F3E8}" srcOrd="0" destOrd="0" presId="urn:microsoft.com/office/officeart/2018/5/layout/IconCircleLabelList"/>
    <dgm:cxn modelId="{53E56E31-AE9F-4764-A2F2-34464228B042}" srcId="{2FC78090-0464-4D12-8142-B4B77A4428CE}" destId="{E753652F-0314-436E-AECB-3149E85ED16B}" srcOrd="1" destOrd="0" parTransId="{92A606C9-B171-4230-8603-601E0C8F1800}" sibTransId="{BE0C91D2-3CE6-401C-BC12-4C0F76834A70}"/>
    <dgm:cxn modelId="{D432D37A-C39B-446E-8CD6-5004B867F141}" srcId="{2FC78090-0464-4D12-8142-B4B77A4428CE}" destId="{A652C033-0AF7-42CC-9DBE-B88C470E82B4}" srcOrd="0" destOrd="0" parTransId="{30BD6C55-194A-438A-99A5-197CBF2BAC9E}" sibTransId="{66A70FAB-0DD5-4D13-88E8-C3EA5C422791}"/>
    <dgm:cxn modelId="{4961B5AB-F2C6-6A4F-9FC8-4602D7374066}" type="presOf" srcId="{A652C033-0AF7-42CC-9DBE-B88C470E82B4}" destId="{F8E8359D-3AF2-4370-AC54-76462EF1070F}" srcOrd="0" destOrd="0" presId="urn:microsoft.com/office/officeart/2018/5/layout/IconCircleLabelList"/>
    <dgm:cxn modelId="{7C395C0C-6325-3141-88A0-793A404A873F}" type="presParOf" srcId="{004C8FF1-E9E8-4307-9AF9-6EA0ADBAD85A}" destId="{8AFF4049-71E6-4371-867E-23B89F1CB0DF}" srcOrd="0" destOrd="0" presId="urn:microsoft.com/office/officeart/2018/5/layout/IconCircleLabelList"/>
    <dgm:cxn modelId="{4588D4C2-FFFC-B14D-9129-D577B8E5DFF3}" type="presParOf" srcId="{8AFF4049-71E6-4371-867E-23B89F1CB0DF}" destId="{558BCC7D-450F-4365-B51D-76FB36CAF0C9}" srcOrd="0" destOrd="0" presId="urn:microsoft.com/office/officeart/2018/5/layout/IconCircleLabelList"/>
    <dgm:cxn modelId="{C84B6BB1-07D7-1F42-949B-22ABE8C82CA9}" type="presParOf" srcId="{8AFF4049-71E6-4371-867E-23B89F1CB0DF}" destId="{DE031C1D-36B3-4A6E-AAFD-7DBF3A872E2F}" srcOrd="1" destOrd="0" presId="urn:microsoft.com/office/officeart/2018/5/layout/IconCircleLabelList"/>
    <dgm:cxn modelId="{A0DC948F-CFCF-4742-BC29-8549EA47E86A}" type="presParOf" srcId="{8AFF4049-71E6-4371-867E-23B89F1CB0DF}" destId="{161259F6-7D08-4D3B-85A6-35D7CC94BA86}" srcOrd="2" destOrd="0" presId="urn:microsoft.com/office/officeart/2018/5/layout/IconCircleLabelList"/>
    <dgm:cxn modelId="{22660DA3-375D-6A4B-8926-5CDE8EDE1BA8}" type="presParOf" srcId="{8AFF4049-71E6-4371-867E-23B89F1CB0DF}" destId="{F8E8359D-3AF2-4370-AC54-76462EF1070F}" srcOrd="3" destOrd="0" presId="urn:microsoft.com/office/officeart/2018/5/layout/IconCircleLabelList"/>
    <dgm:cxn modelId="{BF6BE8AF-EB16-3344-A745-F2D6BAF51859}" type="presParOf" srcId="{004C8FF1-E9E8-4307-9AF9-6EA0ADBAD85A}" destId="{CE5DFCD2-6BD4-43AC-8CFC-460BD36FA344}" srcOrd="1" destOrd="0" presId="urn:microsoft.com/office/officeart/2018/5/layout/IconCircleLabelList"/>
    <dgm:cxn modelId="{E0329CAA-6DC2-9B40-BEE4-B6F0A681A3D7}" type="presParOf" srcId="{004C8FF1-E9E8-4307-9AF9-6EA0ADBAD85A}" destId="{4B1BE3C2-4DD8-42F7-BF92-43979F43997C}" srcOrd="2" destOrd="0" presId="urn:microsoft.com/office/officeart/2018/5/layout/IconCircleLabelList"/>
    <dgm:cxn modelId="{51CE047E-BED6-874A-B471-95ACDF1EB1A6}" type="presParOf" srcId="{4B1BE3C2-4DD8-42F7-BF92-43979F43997C}" destId="{387AA985-4B03-4E08-A3C0-F05C2CBE4CE0}" srcOrd="0" destOrd="0" presId="urn:microsoft.com/office/officeart/2018/5/layout/IconCircleLabelList"/>
    <dgm:cxn modelId="{C1A9E85B-5ECA-8946-A028-30D613C63B38}" type="presParOf" srcId="{4B1BE3C2-4DD8-42F7-BF92-43979F43997C}" destId="{83AEA454-0A01-49E5-B59C-4C14CD39D8E0}" srcOrd="1" destOrd="0" presId="urn:microsoft.com/office/officeart/2018/5/layout/IconCircleLabelList"/>
    <dgm:cxn modelId="{72CD5AC2-FF42-5040-A600-0E7F33D06BA5}" type="presParOf" srcId="{4B1BE3C2-4DD8-42F7-BF92-43979F43997C}" destId="{B5B45340-0467-44C4-BC3E-D128A023E33C}" srcOrd="2" destOrd="0" presId="urn:microsoft.com/office/officeart/2018/5/layout/IconCircleLabelList"/>
    <dgm:cxn modelId="{18602B5F-F15D-E040-8FBD-F7782E764EC8}" type="presParOf" srcId="{4B1BE3C2-4DD8-42F7-BF92-43979F43997C}" destId="{B5A6E2FB-FE3A-4C69-8E04-0B5935D7F3E8}" srcOrd="3" destOrd="0" presId="urn:microsoft.com/office/officeart/2018/5/layout/IconCircleLabelLis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FC78090-0464-4D12-8142-B4B77A4428CE}" type="doc">
      <dgm:prSet loTypeId="urn:microsoft.com/office/officeart/2018/5/layout/IconCircleLabelList" loCatId="icon" qsTypeId="urn:microsoft.com/office/officeart/2005/8/quickstyle/simple4" qsCatId="simple" csTypeId="urn:microsoft.com/office/officeart/2005/8/colors/accent3_2" csCatId="accent3" phldr="1"/>
      <dgm:spPr/>
      <dgm:t>
        <a:bodyPr/>
        <a:lstStyle/>
        <a:p>
          <a:endParaRPr lang="en-US"/>
        </a:p>
      </dgm:t>
    </dgm:pt>
    <dgm:pt modelId="{C376EA6D-1780-48B2-B77E-890AD5DB4EE3}">
      <dgm:prSet custT="1"/>
      <dgm:spPr/>
      <dgm:t>
        <a:bodyPr/>
        <a:lstStyle/>
        <a:p>
          <a:pPr>
            <a:lnSpc>
              <a:spcPct val="100000"/>
            </a:lnSpc>
            <a:defRPr cap="all"/>
          </a:pPr>
          <a:r>
            <a:rPr lang="en-US" sz="1400" dirty="0"/>
            <a:t>Any technique that enables a machine to mimic human cognition</a:t>
          </a:r>
        </a:p>
      </dgm:t>
    </dgm:pt>
    <dgm:pt modelId="{F24ABC84-F617-45A6-A9D5-8200B400CCA7}" type="parTrans" cxnId="{AAAC32EA-90C6-48A7-BD95-BDC62851101B}">
      <dgm:prSet/>
      <dgm:spPr/>
      <dgm:t>
        <a:bodyPr/>
        <a:lstStyle/>
        <a:p>
          <a:endParaRPr lang="en-US"/>
        </a:p>
      </dgm:t>
    </dgm:pt>
    <dgm:pt modelId="{6792EF77-6EAE-4982-9942-53EBF7083EFB}" type="sibTrans" cxnId="{AAAC32EA-90C6-48A7-BD95-BDC62851101B}">
      <dgm:prSet/>
      <dgm:spPr/>
      <dgm:t>
        <a:bodyPr/>
        <a:lstStyle/>
        <a:p>
          <a:endParaRPr lang="en-US"/>
        </a:p>
      </dgm:t>
    </dgm:pt>
    <dgm:pt modelId="{004C8FF1-E9E8-4307-9AF9-6EA0ADBAD85A}" type="pres">
      <dgm:prSet presAssocID="{2FC78090-0464-4D12-8142-B4B77A4428CE}" presName="root" presStyleCnt="0">
        <dgm:presLayoutVars>
          <dgm:dir/>
          <dgm:resizeHandles val="exact"/>
        </dgm:presLayoutVars>
      </dgm:prSet>
      <dgm:spPr/>
    </dgm:pt>
    <dgm:pt modelId="{898C00BE-905A-4089-982D-911740595D46}" type="pres">
      <dgm:prSet presAssocID="{C376EA6D-1780-48B2-B77E-890AD5DB4EE3}" presName="compNode" presStyleCnt="0"/>
      <dgm:spPr/>
    </dgm:pt>
    <dgm:pt modelId="{1C1BDEE9-2EA3-45FC-9BD9-3D12760722FC}" type="pres">
      <dgm:prSet presAssocID="{C376EA6D-1780-48B2-B77E-890AD5DB4EE3}" presName="iconBgRect" presStyleLbl="bgShp" presStyleIdx="0" presStyleCnt="1"/>
      <dgm:spPr>
        <a:solidFill>
          <a:schemeClr val="bg1">
            <a:lumMod val="85000"/>
          </a:schemeClr>
        </a:solidFill>
      </dgm:spPr>
    </dgm:pt>
    <dgm:pt modelId="{9911C196-8AF6-43CC-8FA6-27823B78C062}" type="pres">
      <dgm:prSet presAssocID="{C376EA6D-1780-48B2-B77E-890AD5DB4EE3}" presName="iconRect" presStyleLbl="node1" presStyleIdx="0" presStyleCnt="1"/>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Head with Gears"/>
        </a:ext>
      </dgm:extLst>
    </dgm:pt>
    <dgm:pt modelId="{411AB328-C65B-4D5A-895B-AF7CEA7D0680}" type="pres">
      <dgm:prSet presAssocID="{C376EA6D-1780-48B2-B77E-890AD5DB4EE3}" presName="spaceRect" presStyleCnt="0"/>
      <dgm:spPr/>
    </dgm:pt>
    <dgm:pt modelId="{C02132BD-13E7-45B9-B12A-51AB25D7D939}" type="pres">
      <dgm:prSet presAssocID="{C376EA6D-1780-48B2-B77E-890AD5DB4EE3}" presName="textRect" presStyleLbl="revTx" presStyleIdx="0" presStyleCnt="1" custLinFactNeighborX="17308" custLinFactNeighborY="-5382">
        <dgm:presLayoutVars>
          <dgm:chMax val="1"/>
          <dgm:chPref val="1"/>
        </dgm:presLayoutVars>
      </dgm:prSet>
      <dgm:spPr/>
    </dgm:pt>
  </dgm:ptLst>
  <dgm:cxnLst>
    <dgm:cxn modelId="{21CF3D1A-87C8-2E49-BE4A-5897B5651B11}" type="presOf" srcId="{2FC78090-0464-4D12-8142-B4B77A4428CE}" destId="{004C8FF1-E9E8-4307-9AF9-6EA0ADBAD85A}" srcOrd="0" destOrd="0" presId="urn:microsoft.com/office/officeart/2018/5/layout/IconCircleLabelList"/>
    <dgm:cxn modelId="{EC2BFDBB-A65F-0F47-AF92-EEC944330D11}" type="presOf" srcId="{C376EA6D-1780-48B2-B77E-890AD5DB4EE3}" destId="{C02132BD-13E7-45B9-B12A-51AB25D7D939}" srcOrd="0" destOrd="0" presId="urn:microsoft.com/office/officeart/2018/5/layout/IconCircleLabelList"/>
    <dgm:cxn modelId="{AAAC32EA-90C6-48A7-BD95-BDC62851101B}" srcId="{2FC78090-0464-4D12-8142-B4B77A4428CE}" destId="{C376EA6D-1780-48B2-B77E-890AD5DB4EE3}" srcOrd="0" destOrd="0" parTransId="{F24ABC84-F617-45A6-A9D5-8200B400CCA7}" sibTransId="{6792EF77-6EAE-4982-9942-53EBF7083EFB}"/>
    <dgm:cxn modelId="{33B8A9F1-3D98-0742-BE20-10B4EC9AC1B6}" type="presParOf" srcId="{004C8FF1-E9E8-4307-9AF9-6EA0ADBAD85A}" destId="{898C00BE-905A-4089-982D-911740595D46}" srcOrd="0" destOrd="0" presId="urn:microsoft.com/office/officeart/2018/5/layout/IconCircleLabelList"/>
    <dgm:cxn modelId="{24970D14-AF55-2848-B673-84FC7BE57FB0}" type="presParOf" srcId="{898C00BE-905A-4089-982D-911740595D46}" destId="{1C1BDEE9-2EA3-45FC-9BD9-3D12760722FC}" srcOrd="0" destOrd="0" presId="urn:microsoft.com/office/officeart/2018/5/layout/IconCircleLabelList"/>
    <dgm:cxn modelId="{62080202-8449-214F-BA66-5F103E6884CF}" type="presParOf" srcId="{898C00BE-905A-4089-982D-911740595D46}" destId="{9911C196-8AF6-43CC-8FA6-27823B78C062}" srcOrd="1" destOrd="0" presId="urn:microsoft.com/office/officeart/2018/5/layout/IconCircleLabelList"/>
    <dgm:cxn modelId="{D78FF084-96C1-474B-92FA-BC4007FDB4D2}" type="presParOf" srcId="{898C00BE-905A-4089-982D-911740595D46}" destId="{411AB328-C65B-4D5A-895B-AF7CEA7D0680}" srcOrd="2" destOrd="0" presId="urn:microsoft.com/office/officeart/2018/5/layout/IconCircleLabelList"/>
    <dgm:cxn modelId="{629F97BB-40DB-644F-8AAD-8A51F2085111}" type="presParOf" srcId="{898C00BE-905A-4089-982D-911740595D46}" destId="{C02132BD-13E7-45B9-B12A-51AB25D7D939}" srcOrd="3" destOrd="0" presId="urn:microsoft.com/office/officeart/2018/5/layout/IconCircleLabelLis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FC78090-0464-4D12-8142-B4B77A4428CE}" type="doc">
      <dgm:prSet loTypeId="urn:microsoft.com/office/officeart/2018/5/layout/IconCircleLabelList" loCatId="icon" qsTypeId="urn:microsoft.com/office/officeart/2005/8/quickstyle/simple4" qsCatId="simple" csTypeId="urn:microsoft.com/office/officeart/2005/8/colors/accent2_3" csCatId="accent2" phldr="1"/>
      <dgm:spPr/>
      <dgm:t>
        <a:bodyPr/>
        <a:lstStyle/>
        <a:p>
          <a:endParaRPr lang="en-US"/>
        </a:p>
      </dgm:t>
    </dgm:pt>
    <dgm:pt modelId="{A652C033-0AF7-42CC-9DBE-B88C470E82B4}">
      <dgm:prSet custT="1"/>
      <dgm:spPr/>
      <dgm:t>
        <a:bodyPr/>
        <a:lstStyle/>
        <a:p>
          <a:pPr>
            <a:lnSpc>
              <a:spcPct val="100000"/>
            </a:lnSpc>
            <a:defRPr cap="all"/>
          </a:pPr>
          <a:r>
            <a:rPr lang="en-US" sz="1200" dirty="0"/>
            <a:t>Automatic detection of patterns in data</a:t>
          </a:r>
        </a:p>
        <a:p>
          <a:pPr>
            <a:lnSpc>
              <a:spcPct val="100000"/>
            </a:lnSpc>
            <a:defRPr cap="all"/>
          </a:pPr>
          <a:endParaRPr lang="en-US" sz="1200" dirty="0"/>
        </a:p>
      </dgm:t>
    </dgm:pt>
    <dgm:pt modelId="{30BD6C55-194A-438A-99A5-197CBF2BAC9E}" type="parTrans" cxnId="{D432D37A-C39B-446E-8CD6-5004B867F141}">
      <dgm:prSet/>
      <dgm:spPr/>
      <dgm:t>
        <a:bodyPr/>
        <a:lstStyle/>
        <a:p>
          <a:endParaRPr lang="en-US"/>
        </a:p>
      </dgm:t>
    </dgm:pt>
    <dgm:pt modelId="{66A70FAB-0DD5-4D13-88E8-C3EA5C422791}" type="sibTrans" cxnId="{D432D37A-C39B-446E-8CD6-5004B867F141}">
      <dgm:prSet/>
      <dgm:spPr/>
      <dgm:t>
        <a:bodyPr/>
        <a:lstStyle/>
        <a:p>
          <a:endParaRPr lang="en-US"/>
        </a:p>
      </dgm:t>
    </dgm:pt>
    <dgm:pt modelId="{E753652F-0314-436E-AECB-3149E85ED16B}">
      <dgm:prSet custT="1"/>
      <dgm:spPr/>
      <dgm:t>
        <a:bodyPr/>
        <a:lstStyle/>
        <a:p>
          <a:pPr>
            <a:lnSpc>
              <a:spcPct val="100000"/>
            </a:lnSpc>
            <a:defRPr cap="all"/>
          </a:pPr>
          <a:r>
            <a:rPr lang="en-US" sz="1200" dirty="0"/>
            <a:t>Prediction of outcomes based on prior knowledge</a:t>
          </a:r>
        </a:p>
      </dgm:t>
    </dgm:pt>
    <dgm:pt modelId="{92A606C9-B171-4230-8603-601E0C8F1800}" type="parTrans" cxnId="{53E56E31-AE9F-4764-A2F2-34464228B042}">
      <dgm:prSet/>
      <dgm:spPr/>
      <dgm:t>
        <a:bodyPr/>
        <a:lstStyle/>
        <a:p>
          <a:endParaRPr lang="en-US"/>
        </a:p>
      </dgm:t>
    </dgm:pt>
    <dgm:pt modelId="{BE0C91D2-3CE6-401C-BC12-4C0F76834A70}" type="sibTrans" cxnId="{53E56E31-AE9F-4764-A2F2-34464228B042}">
      <dgm:prSet/>
      <dgm:spPr/>
      <dgm:t>
        <a:bodyPr/>
        <a:lstStyle/>
        <a:p>
          <a:endParaRPr lang="en-US"/>
        </a:p>
      </dgm:t>
    </dgm:pt>
    <dgm:pt modelId="{004C8FF1-E9E8-4307-9AF9-6EA0ADBAD85A}" type="pres">
      <dgm:prSet presAssocID="{2FC78090-0464-4D12-8142-B4B77A4428CE}" presName="root" presStyleCnt="0">
        <dgm:presLayoutVars>
          <dgm:dir/>
          <dgm:resizeHandles val="exact"/>
        </dgm:presLayoutVars>
      </dgm:prSet>
      <dgm:spPr/>
    </dgm:pt>
    <dgm:pt modelId="{8AFF4049-71E6-4371-867E-23B89F1CB0DF}" type="pres">
      <dgm:prSet presAssocID="{A652C033-0AF7-42CC-9DBE-B88C470E82B4}" presName="compNode" presStyleCnt="0"/>
      <dgm:spPr/>
    </dgm:pt>
    <dgm:pt modelId="{558BCC7D-450F-4365-B51D-76FB36CAF0C9}" type="pres">
      <dgm:prSet presAssocID="{A652C033-0AF7-42CC-9DBE-B88C470E82B4}" presName="iconBgRect" presStyleLbl="bgShp" presStyleIdx="0" presStyleCnt="2"/>
      <dgm:spPr>
        <a:solidFill>
          <a:schemeClr val="accent1"/>
        </a:solidFill>
      </dgm:spPr>
    </dgm:pt>
    <dgm:pt modelId="{DE031C1D-36B3-4A6E-AAFD-7DBF3A872E2F}" type="pres">
      <dgm:prSet presAssocID="{A652C033-0AF7-42CC-9DBE-B88C470E82B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pt>
    <dgm:pt modelId="{161259F6-7D08-4D3B-85A6-35D7CC94BA86}" type="pres">
      <dgm:prSet presAssocID="{A652C033-0AF7-42CC-9DBE-B88C470E82B4}" presName="spaceRect" presStyleCnt="0"/>
      <dgm:spPr/>
    </dgm:pt>
    <dgm:pt modelId="{F8E8359D-3AF2-4370-AC54-76462EF1070F}" type="pres">
      <dgm:prSet presAssocID="{A652C033-0AF7-42CC-9DBE-B88C470E82B4}" presName="textRect" presStyleLbl="revTx" presStyleIdx="0" presStyleCnt="2">
        <dgm:presLayoutVars>
          <dgm:chMax val="1"/>
          <dgm:chPref val="1"/>
        </dgm:presLayoutVars>
      </dgm:prSet>
      <dgm:spPr/>
    </dgm:pt>
    <dgm:pt modelId="{CE5DFCD2-6BD4-43AC-8CFC-460BD36FA344}" type="pres">
      <dgm:prSet presAssocID="{66A70FAB-0DD5-4D13-88E8-C3EA5C422791}" presName="sibTrans" presStyleCnt="0"/>
      <dgm:spPr/>
    </dgm:pt>
    <dgm:pt modelId="{4B1BE3C2-4DD8-42F7-BF92-43979F43997C}" type="pres">
      <dgm:prSet presAssocID="{E753652F-0314-436E-AECB-3149E85ED16B}" presName="compNode" presStyleCnt="0"/>
      <dgm:spPr/>
    </dgm:pt>
    <dgm:pt modelId="{387AA985-4B03-4E08-A3C0-F05C2CBE4CE0}" type="pres">
      <dgm:prSet presAssocID="{E753652F-0314-436E-AECB-3149E85ED16B}" presName="iconBgRect" presStyleLbl="bgShp" presStyleIdx="1" presStyleCnt="2" custLinFactNeighborY="5144"/>
      <dgm:spPr>
        <a:solidFill>
          <a:schemeClr val="accent1"/>
        </a:solidFill>
      </dgm:spPr>
    </dgm:pt>
    <dgm:pt modelId="{83AEA454-0A01-49E5-B59C-4C14CD39D8E0}" type="pres">
      <dgm:prSet presAssocID="{E753652F-0314-436E-AECB-3149E85ED16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rain in head"/>
        </a:ext>
      </dgm:extLst>
    </dgm:pt>
    <dgm:pt modelId="{B5B45340-0467-44C4-BC3E-D128A023E33C}" type="pres">
      <dgm:prSet presAssocID="{E753652F-0314-436E-AECB-3149E85ED16B}" presName="spaceRect" presStyleCnt="0"/>
      <dgm:spPr/>
    </dgm:pt>
    <dgm:pt modelId="{B5A6E2FB-FE3A-4C69-8E04-0B5935D7F3E8}" type="pres">
      <dgm:prSet presAssocID="{E753652F-0314-436E-AECB-3149E85ED16B}" presName="textRect" presStyleLbl="revTx" presStyleIdx="1" presStyleCnt="2">
        <dgm:presLayoutVars>
          <dgm:chMax val="1"/>
          <dgm:chPref val="1"/>
        </dgm:presLayoutVars>
      </dgm:prSet>
      <dgm:spPr/>
    </dgm:pt>
  </dgm:ptLst>
  <dgm:cxnLst>
    <dgm:cxn modelId="{21CF3D1A-87C8-2E49-BE4A-5897B5651B11}" type="presOf" srcId="{2FC78090-0464-4D12-8142-B4B77A4428CE}" destId="{004C8FF1-E9E8-4307-9AF9-6EA0ADBAD85A}" srcOrd="0" destOrd="0" presId="urn:microsoft.com/office/officeart/2018/5/layout/IconCircleLabelList"/>
    <dgm:cxn modelId="{80F95628-0FBF-0547-8304-530E8CD05D21}" type="presOf" srcId="{E753652F-0314-436E-AECB-3149E85ED16B}" destId="{B5A6E2FB-FE3A-4C69-8E04-0B5935D7F3E8}" srcOrd="0" destOrd="0" presId="urn:microsoft.com/office/officeart/2018/5/layout/IconCircleLabelList"/>
    <dgm:cxn modelId="{53E56E31-AE9F-4764-A2F2-34464228B042}" srcId="{2FC78090-0464-4D12-8142-B4B77A4428CE}" destId="{E753652F-0314-436E-AECB-3149E85ED16B}" srcOrd="1" destOrd="0" parTransId="{92A606C9-B171-4230-8603-601E0C8F1800}" sibTransId="{BE0C91D2-3CE6-401C-BC12-4C0F76834A70}"/>
    <dgm:cxn modelId="{D432D37A-C39B-446E-8CD6-5004B867F141}" srcId="{2FC78090-0464-4D12-8142-B4B77A4428CE}" destId="{A652C033-0AF7-42CC-9DBE-B88C470E82B4}" srcOrd="0" destOrd="0" parTransId="{30BD6C55-194A-438A-99A5-197CBF2BAC9E}" sibTransId="{66A70FAB-0DD5-4D13-88E8-C3EA5C422791}"/>
    <dgm:cxn modelId="{4961B5AB-F2C6-6A4F-9FC8-4602D7374066}" type="presOf" srcId="{A652C033-0AF7-42CC-9DBE-B88C470E82B4}" destId="{F8E8359D-3AF2-4370-AC54-76462EF1070F}" srcOrd="0" destOrd="0" presId="urn:microsoft.com/office/officeart/2018/5/layout/IconCircleLabelList"/>
    <dgm:cxn modelId="{7C395C0C-6325-3141-88A0-793A404A873F}" type="presParOf" srcId="{004C8FF1-E9E8-4307-9AF9-6EA0ADBAD85A}" destId="{8AFF4049-71E6-4371-867E-23B89F1CB0DF}" srcOrd="0" destOrd="0" presId="urn:microsoft.com/office/officeart/2018/5/layout/IconCircleLabelList"/>
    <dgm:cxn modelId="{4588D4C2-FFFC-B14D-9129-D577B8E5DFF3}" type="presParOf" srcId="{8AFF4049-71E6-4371-867E-23B89F1CB0DF}" destId="{558BCC7D-450F-4365-B51D-76FB36CAF0C9}" srcOrd="0" destOrd="0" presId="urn:microsoft.com/office/officeart/2018/5/layout/IconCircleLabelList"/>
    <dgm:cxn modelId="{C84B6BB1-07D7-1F42-949B-22ABE8C82CA9}" type="presParOf" srcId="{8AFF4049-71E6-4371-867E-23B89F1CB0DF}" destId="{DE031C1D-36B3-4A6E-AAFD-7DBF3A872E2F}" srcOrd="1" destOrd="0" presId="urn:microsoft.com/office/officeart/2018/5/layout/IconCircleLabelList"/>
    <dgm:cxn modelId="{A0DC948F-CFCF-4742-BC29-8549EA47E86A}" type="presParOf" srcId="{8AFF4049-71E6-4371-867E-23B89F1CB0DF}" destId="{161259F6-7D08-4D3B-85A6-35D7CC94BA86}" srcOrd="2" destOrd="0" presId="urn:microsoft.com/office/officeart/2018/5/layout/IconCircleLabelList"/>
    <dgm:cxn modelId="{22660DA3-375D-6A4B-8926-5CDE8EDE1BA8}" type="presParOf" srcId="{8AFF4049-71E6-4371-867E-23B89F1CB0DF}" destId="{F8E8359D-3AF2-4370-AC54-76462EF1070F}" srcOrd="3" destOrd="0" presId="urn:microsoft.com/office/officeart/2018/5/layout/IconCircleLabelList"/>
    <dgm:cxn modelId="{BF6BE8AF-EB16-3344-A745-F2D6BAF51859}" type="presParOf" srcId="{004C8FF1-E9E8-4307-9AF9-6EA0ADBAD85A}" destId="{CE5DFCD2-6BD4-43AC-8CFC-460BD36FA344}" srcOrd="1" destOrd="0" presId="urn:microsoft.com/office/officeart/2018/5/layout/IconCircleLabelList"/>
    <dgm:cxn modelId="{E0329CAA-6DC2-9B40-BEE4-B6F0A681A3D7}" type="presParOf" srcId="{004C8FF1-E9E8-4307-9AF9-6EA0ADBAD85A}" destId="{4B1BE3C2-4DD8-42F7-BF92-43979F43997C}" srcOrd="2" destOrd="0" presId="urn:microsoft.com/office/officeart/2018/5/layout/IconCircleLabelList"/>
    <dgm:cxn modelId="{51CE047E-BED6-874A-B471-95ACDF1EB1A6}" type="presParOf" srcId="{4B1BE3C2-4DD8-42F7-BF92-43979F43997C}" destId="{387AA985-4B03-4E08-A3C0-F05C2CBE4CE0}" srcOrd="0" destOrd="0" presId="urn:microsoft.com/office/officeart/2018/5/layout/IconCircleLabelList"/>
    <dgm:cxn modelId="{C1A9E85B-5ECA-8946-A028-30D613C63B38}" type="presParOf" srcId="{4B1BE3C2-4DD8-42F7-BF92-43979F43997C}" destId="{83AEA454-0A01-49E5-B59C-4C14CD39D8E0}" srcOrd="1" destOrd="0" presId="urn:microsoft.com/office/officeart/2018/5/layout/IconCircleLabelList"/>
    <dgm:cxn modelId="{72CD5AC2-FF42-5040-A600-0E7F33D06BA5}" type="presParOf" srcId="{4B1BE3C2-4DD8-42F7-BF92-43979F43997C}" destId="{B5B45340-0467-44C4-BC3E-D128A023E33C}" srcOrd="2" destOrd="0" presId="urn:microsoft.com/office/officeart/2018/5/layout/IconCircleLabelList"/>
    <dgm:cxn modelId="{18602B5F-F15D-E040-8FBD-F7782E764EC8}" type="presParOf" srcId="{4B1BE3C2-4DD8-42F7-BF92-43979F43997C}" destId="{B5A6E2FB-FE3A-4C69-8E04-0B5935D7F3E8}" srcOrd="3" destOrd="0" presId="urn:microsoft.com/office/officeart/2018/5/layout/IconCircle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FC78090-0464-4D12-8142-B4B77A4428CE}" type="doc">
      <dgm:prSet loTypeId="urn:microsoft.com/office/officeart/2018/5/layout/IconCircleLabelList" loCatId="icon" qsTypeId="urn:microsoft.com/office/officeart/2005/8/quickstyle/simple4" qsCatId="simple" csTypeId="urn:microsoft.com/office/officeart/2005/8/colors/accent3_2" csCatId="accent3" phldr="1"/>
      <dgm:spPr/>
      <dgm:t>
        <a:bodyPr/>
        <a:lstStyle/>
        <a:p>
          <a:endParaRPr lang="en-US"/>
        </a:p>
      </dgm:t>
    </dgm:pt>
    <dgm:pt modelId="{C376EA6D-1780-48B2-B77E-890AD5DB4EE3}">
      <dgm:prSet custT="1"/>
      <dgm:spPr/>
      <dgm:t>
        <a:bodyPr/>
        <a:lstStyle/>
        <a:p>
          <a:pPr>
            <a:lnSpc>
              <a:spcPct val="100000"/>
            </a:lnSpc>
            <a:defRPr cap="all"/>
          </a:pPr>
          <a:r>
            <a:rPr lang="en-US" sz="1400" dirty="0"/>
            <a:t>Any technique that enables a machine to mimic human cognition</a:t>
          </a:r>
        </a:p>
      </dgm:t>
    </dgm:pt>
    <dgm:pt modelId="{F24ABC84-F617-45A6-A9D5-8200B400CCA7}" type="parTrans" cxnId="{AAAC32EA-90C6-48A7-BD95-BDC62851101B}">
      <dgm:prSet/>
      <dgm:spPr/>
      <dgm:t>
        <a:bodyPr/>
        <a:lstStyle/>
        <a:p>
          <a:endParaRPr lang="en-US"/>
        </a:p>
      </dgm:t>
    </dgm:pt>
    <dgm:pt modelId="{6792EF77-6EAE-4982-9942-53EBF7083EFB}" type="sibTrans" cxnId="{AAAC32EA-90C6-48A7-BD95-BDC62851101B}">
      <dgm:prSet/>
      <dgm:spPr/>
      <dgm:t>
        <a:bodyPr/>
        <a:lstStyle/>
        <a:p>
          <a:endParaRPr lang="en-US"/>
        </a:p>
      </dgm:t>
    </dgm:pt>
    <dgm:pt modelId="{004C8FF1-E9E8-4307-9AF9-6EA0ADBAD85A}" type="pres">
      <dgm:prSet presAssocID="{2FC78090-0464-4D12-8142-B4B77A4428CE}" presName="root" presStyleCnt="0">
        <dgm:presLayoutVars>
          <dgm:dir/>
          <dgm:resizeHandles val="exact"/>
        </dgm:presLayoutVars>
      </dgm:prSet>
      <dgm:spPr/>
    </dgm:pt>
    <dgm:pt modelId="{898C00BE-905A-4089-982D-911740595D46}" type="pres">
      <dgm:prSet presAssocID="{C376EA6D-1780-48B2-B77E-890AD5DB4EE3}" presName="compNode" presStyleCnt="0"/>
      <dgm:spPr/>
    </dgm:pt>
    <dgm:pt modelId="{1C1BDEE9-2EA3-45FC-9BD9-3D12760722FC}" type="pres">
      <dgm:prSet presAssocID="{C376EA6D-1780-48B2-B77E-890AD5DB4EE3}" presName="iconBgRect" presStyleLbl="bgShp" presStyleIdx="0" presStyleCnt="1"/>
      <dgm:spPr>
        <a:solidFill>
          <a:schemeClr val="bg1">
            <a:lumMod val="85000"/>
          </a:schemeClr>
        </a:solidFill>
      </dgm:spPr>
    </dgm:pt>
    <dgm:pt modelId="{9911C196-8AF6-43CC-8FA6-27823B78C062}" type="pres">
      <dgm:prSet presAssocID="{C376EA6D-1780-48B2-B77E-890AD5DB4EE3}" presName="iconRect" presStyleLbl="node1" presStyleIdx="0" presStyleCnt="1"/>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Head with Gears"/>
        </a:ext>
      </dgm:extLst>
    </dgm:pt>
    <dgm:pt modelId="{411AB328-C65B-4D5A-895B-AF7CEA7D0680}" type="pres">
      <dgm:prSet presAssocID="{C376EA6D-1780-48B2-B77E-890AD5DB4EE3}" presName="spaceRect" presStyleCnt="0"/>
      <dgm:spPr/>
    </dgm:pt>
    <dgm:pt modelId="{C02132BD-13E7-45B9-B12A-51AB25D7D939}" type="pres">
      <dgm:prSet presAssocID="{C376EA6D-1780-48B2-B77E-890AD5DB4EE3}" presName="textRect" presStyleLbl="revTx" presStyleIdx="0" presStyleCnt="1" custLinFactNeighborX="17308" custLinFactNeighborY="-5382">
        <dgm:presLayoutVars>
          <dgm:chMax val="1"/>
          <dgm:chPref val="1"/>
        </dgm:presLayoutVars>
      </dgm:prSet>
      <dgm:spPr/>
    </dgm:pt>
  </dgm:ptLst>
  <dgm:cxnLst>
    <dgm:cxn modelId="{21CF3D1A-87C8-2E49-BE4A-5897B5651B11}" type="presOf" srcId="{2FC78090-0464-4D12-8142-B4B77A4428CE}" destId="{004C8FF1-E9E8-4307-9AF9-6EA0ADBAD85A}" srcOrd="0" destOrd="0" presId="urn:microsoft.com/office/officeart/2018/5/layout/IconCircleLabelList"/>
    <dgm:cxn modelId="{EC2BFDBB-A65F-0F47-AF92-EEC944330D11}" type="presOf" srcId="{C376EA6D-1780-48B2-B77E-890AD5DB4EE3}" destId="{C02132BD-13E7-45B9-B12A-51AB25D7D939}" srcOrd="0" destOrd="0" presId="urn:microsoft.com/office/officeart/2018/5/layout/IconCircleLabelList"/>
    <dgm:cxn modelId="{AAAC32EA-90C6-48A7-BD95-BDC62851101B}" srcId="{2FC78090-0464-4D12-8142-B4B77A4428CE}" destId="{C376EA6D-1780-48B2-B77E-890AD5DB4EE3}" srcOrd="0" destOrd="0" parTransId="{F24ABC84-F617-45A6-A9D5-8200B400CCA7}" sibTransId="{6792EF77-6EAE-4982-9942-53EBF7083EFB}"/>
    <dgm:cxn modelId="{33B8A9F1-3D98-0742-BE20-10B4EC9AC1B6}" type="presParOf" srcId="{004C8FF1-E9E8-4307-9AF9-6EA0ADBAD85A}" destId="{898C00BE-905A-4089-982D-911740595D46}" srcOrd="0" destOrd="0" presId="urn:microsoft.com/office/officeart/2018/5/layout/IconCircleLabelList"/>
    <dgm:cxn modelId="{24970D14-AF55-2848-B673-84FC7BE57FB0}" type="presParOf" srcId="{898C00BE-905A-4089-982D-911740595D46}" destId="{1C1BDEE9-2EA3-45FC-9BD9-3D12760722FC}" srcOrd="0" destOrd="0" presId="urn:microsoft.com/office/officeart/2018/5/layout/IconCircleLabelList"/>
    <dgm:cxn modelId="{62080202-8449-214F-BA66-5F103E6884CF}" type="presParOf" srcId="{898C00BE-905A-4089-982D-911740595D46}" destId="{9911C196-8AF6-43CC-8FA6-27823B78C062}" srcOrd="1" destOrd="0" presId="urn:microsoft.com/office/officeart/2018/5/layout/IconCircleLabelList"/>
    <dgm:cxn modelId="{D78FF084-96C1-474B-92FA-BC4007FDB4D2}" type="presParOf" srcId="{898C00BE-905A-4089-982D-911740595D46}" destId="{411AB328-C65B-4D5A-895B-AF7CEA7D0680}" srcOrd="2" destOrd="0" presId="urn:microsoft.com/office/officeart/2018/5/layout/IconCircleLabelList"/>
    <dgm:cxn modelId="{629F97BB-40DB-644F-8AAD-8A51F2085111}" type="presParOf" srcId="{898C00BE-905A-4089-982D-911740595D46}" destId="{C02132BD-13E7-45B9-B12A-51AB25D7D939}" srcOrd="3" destOrd="0" presId="urn:microsoft.com/office/officeart/2018/5/layout/IconCircleLabelList"/>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FC78090-0464-4D12-8142-B4B77A4428CE}" type="doc">
      <dgm:prSet loTypeId="urn:microsoft.com/office/officeart/2018/5/layout/IconCircleLabelList" loCatId="icon" qsTypeId="urn:microsoft.com/office/officeart/2005/8/quickstyle/simple4" qsCatId="simple" csTypeId="urn:microsoft.com/office/officeart/2005/8/colors/colorful1" csCatId="colorful" phldr="1"/>
      <dgm:spPr/>
      <dgm:t>
        <a:bodyPr/>
        <a:lstStyle/>
        <a:p>
          <a:endParaRPr lang="en-US"/>
        </a:p>
      </dgm:t>
    </dgm:pt>
    <dgm:pt modelId="{A652C033-0AF7-42CC-9DBE-B88C470E82B4}">
      <dgm:prSet custT="1"/>
      <dgm:spPr/>
      <dgm:t>
        <a:bodyPr/>
        <a:lstStyle/>
        <a:p>
          <a:pPr>
            <a:lnSpc>
              <a:spcPct val="100000"/>
            </a:lnSpc>
            <a:defRPr cap="all"/>
          </a:pPr>
          <a:r>
            <a:rPr lang="en-US" sz="1200" dirty="0"/>
            <a:t>Utilizes Artificial Neural Networks (ANNs)</a:t>
          </a:r>
        </a:p>
      </dgm:t>
    </dgm:pt>
    <dgm:pt modelId="{30BD6C55-194A-438A-99A5-197CBF2BAC9E}" type="parTrans" cxnId="{D432D37A-C39B-446E-8CD6-5004B867F141}">
      <dgm:prSet/>
      <dgm:spPr/>
      <dgm:t>
        <a:bodyPr/>
        <a:lstStyle/>
        <a:p>
          <a:endParaRPr lang="en-US"/>
        </a:p>
      </dgm:t>
    </dgm:pt>
    <dgm:pt modelId="{66A70FAB-0DD5-4D13-88E8-C3EA5C422791}" type="sibTrans" cxnId="{D432D37A-C39B-446E-8CD6-5004B867F141}">
      <dgm:prSet/>
      <dgm:spPr/>
      <dgm:t>
        <a:bodyPr/>
        <a:lstStyle/>
        <a:p>
          <a:endParaRPr lang="en-US"/>
        </a:p>
      </dgm:t>
    </dgm:pt>
    <dgm:pt modelId="{E753652F-0314-436E-AECB-3149E85ED16B}">
      <dgm:prSet custT="1"/>
      <dgm:spPr/>
      <dgm:t>
        <a:bodyPr/>
        <a:lstStyle/>
        <a:p>
          <a:pPr>
            <a:lnSpc>
              <a:spcPct val="100000"/>
            </a:lnSpc>
            <a:defRPr cap="all"/>
          </a:pPr>
          <a:r>
            <a:rPr lang="en-US" sz="1200" dirty="0"/>
            <a:t>Self organizes in response to data</a:t>
          </a:r>
        </a:p>
      </dgm:t>
    </dgm:pt>
    <dgm:pt modelId="{92A606C9-B171-4230-8603-601E0C8F1800}" type="parTrans" cxnId="{53E56E31-AE9F-4764-A2F2-34464228B042}">
      <dgm:prSet/>
      <dgm:spPr/>
      <dgm:t>
        <a:bodyPr/>
        <a:lstStyle/>
        <a:p>
          <a:endParaRPr lang="en-US"/>
        </a:p>
      </dgm:t>
    </dgm:pt>
    <dgm:pt modelId="{BE0C91D2-3CE6-401C-BC12-4C0F76834A70}" type="sibTrans" cxnId="{53E56E31-AE9F-4764-A2F2-34464228B042}">
      <dgm:prSet/>
      <dgm:spPr/>
      <dgm:t>
        <a:bodyPr/>
        <a:lstStyle/>
        <a:p>
          <a:endParaRPr lang="en-US"/>
        </a:p>
      </dgm:t>
    </dgm:pt>
    <dgm:pt modelId="{26F08826-9D8D-2B44-884D-5C2EF1C03EB0}">
      <dgm:prSet custT="1"/>
      <dgm:spPr/>
      <dgm:t>
        <a:bodyPr/>
        <a:lstStyle/>
        <a:p>
          <a:pPr>
            <a:lnSpc>
              <a:spcPct val="100000"/>
            </a:lnSpc>
            <a:defRPr cap="all"/>
          </a:pPr>
          <a:r>
            <a:rPr lang="en-US" sz="1200" spc="0" dirty="0"/>
            <a:t>DOES NOT RELY ON USER MEDIATED FEATURE EXTRACTION</a:t>
          </a:r>
        </a:p>
      </dgm:t>
    </dgm:pt>
    <dgm:pt modelId="{E3E63D7A-C44F-7348-811D-5F2D222C2B01}" type="parTrans" cxnId="{00227C7B-730A-5D4B-B2BD-D23B52E09E81}">
      <dgm:prSet/>
      <dgm:spPr/>
      <dgm:t>
        <a:bodyPr/>
        <a:lstStyle/>
        <a:p>
          <a:endParaRPr lang="en-US"/>
        </a:p>
      </dgm:t>
    </dgm:pt>
    <dgm:pt modelId="{5A4FB375-4B6E-8C43-B698-6A57E004879B}" type="sibTrans" cxnId="{00227C7B-730A-5D4B-B2BD-D23B52E09E81}">
      <dgm:prSet/>
      <dgm:spPr/>
      <dgm:t>
        <a:bodyPr/>
        <a:lstStyle/>
        <a:p>
          <a:endParaRPr lang="en-US"/>
        </a:p>
      </dgm:t>
    </dgm:pt>
    <dgm:pt modelId="{004C8FF1-E9E8-4307-9AF9-6EA0ADBAD85A}" type="pres">
      <dgm:prSet presAssocID="{2FC78090-0464-4D12-8142-B4B77A4428CE}" presName="root" presStyleCnt="0">
        <dgm:presLayoutVars>
          <dgm:dir/>
          <dgm:resizeHandles val="exact"/>
        </dgm:presLayoutVars>
      </dgm:prSet>
      <dgm:spPr/>
    </dgm:pt>
    <dgm:pt modelId="{8AFF4049-71E6-4371-867E-23B89F1CB0DF}" type="pres">
      <dgm:prSet presAssocID="{A652C033-0AF7-42CC-9DBE-B88C470E82B4}" presName="compNode" presStyleCnt="0"/>
      <dgm:spPr/>
    </dgm:pt>
    <dgm:pt modelId="{558BCC7D-450F-4365-B51D-76FB36CAF0C9}" type="pres">
      <dgm:prSet presAssocID="{A652C033-0AF7-42CC-9DBE-B88C470E82B4}" presName="iconBgRect" presStyleLbl="bgShp" presStyleIdx="0" presStyleCnt="3"/>
      <dgm:spPr/>
    </dgm:pt>
    <dgm:pt modelId="{DE031C1D-36B3-4A6E-AAFD-7DBF3A872E2F}" type="pres">
      <dgm:prSet presAssocID="{A652C033-0AF7-42CC-9DBE-B88C470E82B4}" presName="iconRect" presStyleLbl="node1" presStyleIdx="0" presStyleCnt="3" custScaleX="127527" custScaleY="132899"/>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pt>
    <dgm:pt modelId="{161259F6-7D08-4D3B-85A6-35D7CC94BA86}" type="pres">
      <dgm:prSet presAssocID="{A652C033-0AF7-42CC-9DBE-B88C470E82B4}" presName="spaceRect" presStyleCnt="0"/>
      <dgm:spPr/>
    </dgm:pt>
    <dgm:pt modelId="{F8E8359D-3AF2-4370-AC54-76462EF1070F}" type="pres">
      <dgm:prSet presAssocID="{A652C033-0AF7-42CC-9DBE-B88C470E82B4}" presName="textRect" presStyleLbl="revTx" presStyleIdx="0" presStyleCnt="3">
        <dgm:presLayoutVars>
          <dgm:chMax val="1"/>
          <dgm:chPref val="1"/>
        </dgm:presLayoutVars>
      </dgm:prSet>
      <dgm:spPr/>
    </dgm:pt>
    <dgm:pt modelId="{CE5DFCD2-6BD4-43AC-8CFC-460BD36FA344}" type="pres">
      <dgm:prSet presAssocID="{66A70FAB-0DD5-4D13-88E8-C3EA5C422791}" presName="sibTrans" presStyleCnt="0"/>
      <dgm:spPr/>
    </dgm:pt>
    <dgm:pt modelId="{55678CCB-8E82-D142-9E0A-37D4959C000F}" type="pres">
      <dgm:prSet presAssocID="{26F08826-9D8D-2B44-884D-5C2EF1C03EB0}" presName="compNode" presStyleCnt="0"/>
      <dgm:spPr/>
    </dgm:pt>
    <dgm:pt modelId="{201CFE30-76FA-5644-BE19-82F1AD114ABE}" type="pres">
      <dgm:prSet presAssocID="{26F08826-9D8D-2B44-884D-5C2EF1C03EB0}" presName="iconBgRect" presStyleLbl="bgShp" presStyleIdx="1" presStyleCnt="3"/>
      <dgm:spPr/>
    </dgm:pt>
    <dgm:pt modelId="{2120079E-56A1-C145-B0F7-FFA205BA3A91}" type="pres">
      <dgm:prSet presAssocID="{26F08826-9D8D-2B44-884D-5C2EF1C03EB0}" presName="iconRect" presStyleLbl="node1" presStyleIdx="1" presStyleCnt="3"/>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pt>
    <dgm:pt modelId="{66193FD0-2B33-1245-83C0-4561A44C9D3C}" type="pres">
      <dgm:prSet presAssocID="{26F08826-9D8D-2B44-884D-5C2EF1C03EB0}" presName="spaceRect" presStyleCnt="0"/>
      <dgm:spPr/>
    </dgm:pt>
    <dgm:pt modelId="{ECCCB39A-B984-B04B-B525-702AC19AE81D}" type="pres">
      <dgm:prSet presAssocID="{26F08826-9D8D-2B44-884D-5C2EF1C03EB0}" presName="textRect" presStyleLbl="revTx" presStyleIdx="1" presStyleCnt="3">
        <dgm:presLayoutVars>
          <dgm:chMax val="1"/>
          <dgm:chPref val="1"/>
        </dgm:presLayoutVars>
      </dgm:prSet>
      <dgm:spPr/>
    </dgm:pt>
    <dgm:pt modelId="{DAAD9F1D-76C0-D947-BCB1-6C3419712D37}" type="pres">
      <dgm:prSet presAssocID="{5A4FB375-4B6E-8C43-B698-6A57E004879B}" presName="sibTrans" presStyleCnt="0"/>
      <dgm:spPr/>
    </dgm:pt>
    <dgm:pt modelId="{4B1BE3C2-4DD8-42F7-BF92-43979F43997C}" type="pres">
      <dgm:prSet presAssocID="{E753652F-0314-436E-AECB-3149E85ED16B}" presName="compNode" presStyleCnt="0"/>
      <dgm:spPr/>
    </dgm:pt>
    <dgm:pt modelId="{387AA985-4B03-4E08-A3C0-F05C2CBE4CE0}" type="pres">
      <dgm:prSet presAssocID="{E753652F-0314-436E-AECB-3149E85ED16B}" presName="iconBgRect" presStyleLbl="bgShp" presStyleIdx="2" presStyleCnt="3" custLinFactNeighborY="5144"/>
      <dgm:spPr/>
    </dgm:pt>
    <dgm:pt modelId="{83AEA454-0A01-49E5-B59C-4C14CD39D8E0}" type="pres">
      <dgm:prSet presAssocID="{E753652F-0314-436E-AECB-3149E85ED16B}" presName="iconRect" presStyleLbl="node1" presStyleIdx="2" presStyleCnt="3"/>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rain in head"/>
        </a:ext>
      </dgm:extLst>
    </dgm:pt>
    <dgm:pt modelId="{B5B45340-0467-44C4-BC3E-D128A023E33C}" type="pres">
      <dgm:prSet presAssocID="{E753652F-0314-436E-AECB-3149E85ED16B}" presName="spaceRect" presStyleCnt="0"/>
      <dgm:spPr/>
    </dgm:pt>
    <dgm:pt modelId="{B5A6E2FB-FE3A-4C69-8E04-0B5935D7F3E8}" type="pres">
      <dgm:prSet presAssocID="{E753652F-0314-436E-AECB-3149E85ED16B}" presName="textRect" presStyleLbl="revTx" presStyleIdx="2" presStyleCnt="3">
        <dgm:presLayoutVars>
          <dgm:chMax val="1"/>
          <dgm:chPref val="1"/>
        </dgm:presLayoutVars>
      </dgm:prSet>
      <dgm:spPr/>
    </dgm:pt>
  </dgm:ptLst>
  <dgm:cxnLst>
    <dgm:cxn modelId="{21CF3D1A-87C8-2E49-BE4A-5897B5651B11}" type="presOf" srcId="{2FC78090-0464-4D12-8142-B4B77A4428CE}" destId="{004C8FF1-E9E8-4307-9AF9-6EA0ADBAD85A}" srcOrd="0" destOrd="0" presId="urn:microsoft.com/office/officeart/2018/5/layout/IconCircleLabelList"/>
    <dgm:cxn modelId="{80F95628-0FBF-0547-8304-530E8CD05D21}" type="presOf" srcId="{E753652F-0314-436E-AECB-3149E85ED16B}" destId="{B5A6E2FB-FE3A-4C69-8E04-0B5935D7F3E8}" srcOrd="0" destOrd="0" presId="urn:microsoft.com/office/officeart/2018/5/layout/IconCircleLabelList"/>
    <dgm:cxn modelId="{53E56E31-AE9F-4764-A2F2-34464228B042}" srcId="{2FC78090-0464-4D12-8142-B4B77A4428CE}" destId="{E753652F-0314-436E-AECB-3149E85ED16B}" srcOrd="2" destOrd="0" parTransId="{92A606C9-B171-4230-8603-601E0C8F1800}" sibTransId="{BE0C91D2-3CE6-401C-BC12-4C0F76834A70}"/>
    <dgm:cxn modelId="{D432D37A-C39B-446E-8CD6-5004B867F141}" srcId="{2FC78090-0464-4D12-8142-B4B77A4428CE}" destId="{A652C033-0AF7-42CC-9DBE-B88C470E82B4}" srcOrd="0" destOrd="0" parTransId="{30BD6C55-194A-438A-99A5-197CBF2BAC9E}" sibTransId="{66A70FAB-0DD5-4D13-88E8-C3EA5C422791}"/>
    <dgm:cxn modelId="{00227C7B-730A-5D4B-B2BD-D23B52E09E81}" srcId="{2FC78090-0464-4D12-8142-B4B77A4428CE}" destId="{26F08826-9D8D-2B44-884D-5C2EF1C03EB0}" srcOrd="1" destOrd="0" parTransId="{E3E63D7A-C44F-7348-811D-5F2D222C2B01}" sibTransId="{5A4FB375-4B6E-8C43-B698-6A57E004879B}"/>
    <dgm:cxn modelId="{3CD1097E-410A-5447-907C-FEDBA4102772}" type="presOf" srcId="{26F08826-9D8D-2B44-884D-5C2EF1C03EB0}" destId="{ECCCB39A-B984-B04B-B525-702AC19AE81D}" srcOrd="0" destOrd="0" presId="urn:microsoft.com/office/officeart/2018/5/layout/IconCircleLabelList"/>
    <dgm:cxn modelId="{4961B5AB-F2C6-6A4F-9FC8-4602D7374066}" type="presOf" srcId="{A652C033-0AF7-42CC-9DBE-B88C470E82B4}" destId="{F8E8359D-3AF2-4370-AC54-76462EF1070F}" srcOrd="0" destOrd="0" presId="urn:microsoft.com/office/officeart/2018/5/layout/IconCircleLabelList"/>
    <dgm:cxn modelId="{7C395C0C-6325-3141-88A0-793A404A873F}" type="presParOf" srcId="{004C8FF1-E9E8-4307-9AF9-6EA0ADBAD85A}" destId="{8AFF4049-71E6-4371-867E-23B89F1CB0DF}" srcOrd="0" destOrd="0" presId="urn:microsoft.com/office/officeart/2018/5/layout/IconCircleLabelList"/>
    <dgm:cxn modelId="{4588D4C2-FFFC-B14D-9129-D577B8E5DFF3}" type="presParOf" srcId="{8AFF4049-71E6-4371-867E-23B89F1CB0DF}" destId="{558BCC7D-450F-4365-B51D-76FB36CAF0C9}" srcOrd="0" destOrd="0" presId="urn:microsoft.com/office/officeart/2018/5/layout/IconCircleLabelList"/>
    <dgm:cxn modelId="{C84B6BB1-07D7-1F42-949B-22ABE8C82CA9}" type="presParOf" srcId="{8AFF4049-71E6-4371-867E-23B89F1CB0DF}" destId="{DE031C1D-36B3-4A6E-AAFD-7DBF3A872E2F}" srcOrd="1" destOrd="0" presId="urn:microsoft.com/office/officeart/2018/5/layout/IconCircleLabelList"/>
    <dgm:cxn modelId="{A0DC948F-CFCF-4742-BC29-8549EA47E86A}" type="presParOf" srcId="{8AFF4049-71E6-4371-867E-23B89F1CB0DF}" destId="{161259F6-7D08-4D3B-85A6-35D7CC94BA86}" srcOrd="2" destOrd="0" presId="urn:microsoft.com/office/officeart/2018/5/layout/IconCircleLabelList"/>
    <dgm:cxn modelId="{22660DA3-375D-6A4B-8926-5CDE8EDE1BA8}" type="presParOf" srcId="{8AFF4049-71E6-4371-867E-23B89F1CB0DF}" destId="{F8E8359D-3AF2-4370-AC54-76462EF1070F}" srcOrd="3" destOrd="0" presId="urn:microsoft.com/office/officeart/2018/5/layout/IconCircleLabelList"/>
    <dgm:cxn modelId="{BF6BE8AF-EB16-3344-A745-F2D6BAF51859}" type="presParOf" srcId="{004C8FF1-E9E8-4307-9AF9-6EA0ADBAD85A}" destId="{CE5DFCD2-6BD4-43AC-8CFC-460BD36FA344}" srcOrd="1" destOrd="0" presId="urn:microsoft.com/office/officeart/2018/5/layout/IconCircleLabelList"/>
    <dgm:cxn modelId="{62582D2B-5D21-1941-A407-945D404F5D95}" type="presParOf" srcId="{004C8FF1-E9E8-4307-9AF9-6EA0ADBAD85A}" destId="{55678CCB-8E82-D142-9E0A-37D4959C000F}" srcOrd="2" destOrd="0" presId="urn:microsoft.com/office/officeart/2018/5/layout/IconCircleLabelList"/>
    <dgm:cxn modelId="{B72675D4-F35F-2E44-A508-62E63208CE60}" type="presParOf" srcId="{55678CCB-8E82-D142-9E0A-37D4959C000F}" destId="{201CFE30-76FA-5644-BE19-82F1AD114ABE}" srcOrd="0" destOrd="0" presId="urn:microsoft.com/office/officeart/2018/5/layout/IconCircleLabelList"/>
    <dgm:cxn modelId="{EDCEB84F-CD3A-9F45-B20A-D0728196CF95}" type="presParOf" srcId="{55678CCB-8E82-D142-9E0A-37D4959C000F}" destId="{2120079E-56A1-C145-B0F7-FFA205BA3A91}" srcOrd="1" destOrd="0" presId="urn:microsoft.com/office/officeart/2018/5/layout/IconCircleLabelList"/>
    <dgm:cxn modelId="{3712AD33-2638-1140-A1ED-356618760D2D}" type="presParOf" srcId="{55678CCB-8E82-D142-9E0A-37D4959C000F}" destId="{66193FD0-2B33-1245-83C0-4561A44C9D3C}" srcOrd="2" destOrd="0" presId="urn:microsoft.com/office/officeart/2018/5/layout/IconCircleLabelList"/>
    <dgm:cxn modelId="{D4CD49DF-C6C1-6341-9B43-7AAA7F181E8E}" type="presParOf" srcId="{55678CCB-8E82-D142-9E0A-37D4959C000F}" destId="{ECCCB39A-B984-B04B-B525-702AC19AE81D}" srcOrd="3" destOrd="0" presId="urn:microsoft.com/office/officeart/2018/5/layout/IconCircleLabelList"/>
    <dgm:cxn modelId="{3B1A555E-22FE-204F-A892-8F044E9DE728}" type="presParOf" srcId="{004C8FF1-E9E8-4307-9AF9-6EA0ADBAD85A}" destId="{DAAD9F1D-76C0-D947-BCB1-6C3419712D37}" srcOrd="3" destOrd="0" presId="urn:microsoft.com/office/officeart/2018/5/layout/IconCircleLabelList"/>
    <dgm:cxn modelId="{E0329CAA-6DC2-9B40-BEE4-B6F0A681A3D7}" type="presParOf" srcId="{004C8FF1-E9E8-4307-9AF9-6EA0ADBAD85A}" destId="{4B1BE3C2-4DD8-42F7-BF92-43979F43997C}" srcOrd="4" destOrd="0" presId="urn:microsoft.com/office/officeart/2018/5/layout/IconCircleLabelList"/>
    <dgm:cxn modelId="{51CE047E-BED6-874A-B471-95ACDF1EB1A6}" type="presParOf" srcId="{4B1BE3C2-4DD8-42F7-BF92-43979F43997C}" destId="{387AA985-4B03-4E08-A3C0-F05C2CBE4CE0}" srcOrd="0" destOrd="0" presId="urn:microsoft.com/office/officeart/2018/5/layout/IconCircleLabelList"/>
    <dgm:cxn modelId="{C1A9E85B-5ECA-8946-A028-30D613C63B38}" type="presParOf" srcId="{4B1BE3C2-4DD8-42F7-BF92-43979F43997C}" destId="{83AEA454-0A01-49E5-B59C-4C14CD39D8E0}" srcOrd="1" destOrd="0" presId="urn:microsoft.com/office/officeart/2018/5/layout/IconCircleLabelList"/>
    <dgm:cxn modelId="{72CD5AC2-FF42-5040-A600-0E7F33D06BA5}" type="presParOf" srcId="{4B1BE3C2-4DD8-42F7-BF92-43979F43997C}" destId="{B5B45340-0467-44C4-BC3E-D128A023E33C}" srcOrd="2" destOrd="0" presId="urn:microsoft.com/office/officeart/2018/5/layout/IconCircleLabelList"/>
    <dgm:cxn modelId="{18602B5F-F15D-E040-8FBD-F7782E764EC8}" type="presParOf" srcId="{4B1BE3C2-4DD8-42F7-BF92-43979F43997C}" destId="{B5A6E2FB-FE3A-4C69-8E04-0B5935D7F3E8}" srcOrd="3" destOrd="0" presId="urn:microsoft.com/office/officeart/2018/5/layout/IconCircleLabelLis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1BDEE9-2EA3-45FC-9BD9-3D12760722FC}">
      <dsp:nvSpPr>
        <dsp:cNvPr id="0" name=""/>
        <dsp:cNvSpPr/>
      </dsp:nvSpPr>
      <dsp:spPr>
        <a:xfrm>
          <a:off x="578163" y="723018"/>
          <a:ext cx="1749937" cy="1749937"/>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911C196-8AF6-43CC-8FA6-27823B78C062}">
      <dsp:nvSpPr>
        <dsp:cNvPr id="0" name=""/>
        <dsp:cNvSpPr/>
      </dsp:nvSpPr>
      <dsp:spPr>
        <a:xfrm>
          <a:off x="969264" y="1066456"/>
          <a:ext cx="1010408" cy="102607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02132BD-13E7-45B9-B12A-51AB25D7D939}">
      <dsp:nvSpPr>
        <dsp:cNvPr id="0" name=""/>
        <dsp:cNvSpPr/>
      </dsp:nvSpPr>
      <dsp:spPr>
        <a:xfrm>
          <a:off x="0" y="2830568"/>
          <a:ext cx="286875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t>Any technique that enables a machine to mimic human cognition</a:t>
          </a:r>
        </a:p>
      </dsp:txBody>
      <dsp:txXfrm>
        <a:off x="0" y="2830568"/>
        <a:ext cx="2868750" cy="855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4D8BD7-613C-B841-B312-FE8C977FDAF0}">
      <dsp:nvSpPr>
        <dsp:cNvPr id="0" name=""/>
        <dsp:cNvSpPr/>
      </dsp:nvSpPr>
      <dsp:spPr>
        <a:xfrm>
          <a:off x="1407314" y="1037"/>
          <a:ext cx="1033408" cy="1033408"/>
        </a:xfrm>
        <a:prstGeom prst="ellipse">
          <a:avLst/>
        </a:prstGeom>
        <a:solidFill>
          <a:schemeClr val="accent1">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Data Input</a:t>
          </a:r>
        </a:p>
      </dsp:txBody>
      <dsp:txXfrm>
        <a:off x="1558653" y="152376"/>
        <a:ext cx="730730" cy="730730"/>
      </dsp:txXfrm>
    </dsp:sp>
    <dsp:sp modelId="{BB0DC6CF-979E-5D4E-95F9-99D53AE50C35}">
      <dsp:nvSpPr>
        <dsp:cNvPr id="0" name=""/>
        <dsp:cNvSpPr/>
      </dsp:nvSpPr>
      <dsp:spPr>
        <a:xfrm rot="2700000">
          <a:off x="2329907" y="887015"/>
          <a:ext cx="275545" cy="348775"/>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342013" y="927544"/>
        <a:ext cx="192882" cy="209265"/>
      </dsp:txXfrm>
    </dsp:sp>
    <dsp:sp modelId="{1C25E843-A456-804B-AACF-5FA6BB7F4B53}">
      <dsp:nvSpPr>
        <dsp:cNvPr id="0" name=""/>
        <dsp:cNvSpPr/>
      </dsp:nvSpPr>
      <dsp:spPr>
        <a:xfrm>
          <a:off x="2505667" y="1099390"/>
          <a:ext cx="1033408" cy="1033408"/>
        </a:xfrm>
        <a:prstGeom prst="ellipse">
          <a:avLst/>
        </a:prstGeom>
        <a:solidFill>
          <a:schemeClr val="accent1">
            <a:shade val="80000"/>
            <a:hueOff val="181866"/>
            <a:satOff val="-18964"/>
            <a:lumOff val="1274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Statistics</a:t>
          </a:r>
        </a:p>
      </dsp:txBody>
      <dsp:txXfrm>
        <a:off x="2657006" y="1250729"/>
        <a:ext cx="730730" cy="730730"/>
      </dsp:txXfrm>
    </dsp:sp>
    <dsp:sp modelId="{4EC79AF9-AC8B-6D4A-8D11-4010A8835ED1}">
      <dsp:nvSpPr>
        <dsp:cNvPr id="0" name=""/>
        <dsp:cNvSpPr/>
      </dsp:nvSpPr>
      <dsp:spPr>
        <a:xfrm rot="8100000">
          <a:off x="2340936" y="1985369"/>
          <a:ext cx="275545" cy="348775"/>
        </a:xfrm>
        <a:prstGeom prst="rightArrow">
          <a:avLst>
            <a:gd name="adj1" fmla="val 60000"/>
            <a:gd name="adj2" fmla="val 50000"/>
          </a:avLst>
        </a:prstGeom>
        <a:solidFill>
          <a:schemeClr val="accent1">
            <a:shade val="90000"/>
            <a:hueOff val="181813"/>
            <a:satOff val="-18723"/>
            <a:lumOff val="1220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2411493" y="2025898"/>
        <a:ext cx="192882" cy="209265"/>
      </dsp:txXfrm>
    </dsp:sp>
    <dsp:sp modelId="{9F8E1B2E-06E1-5043-8B9F-6140BB249C81}">
      <dsp:nvSpPr>
        <dsp:cNvPr id="0" name=""/>
        <dsp:cNvSpPr/>
      </dsp:nvSpPr>
      <dsp:spPr>
        <a:xfrm>
          <a:off x="1407314" y="2197743"/>
          <a:ext cx="1033408" cy="1033408"/>
        </a:xfrm>
        <a:prstGeom prst="ellipse">
          <a:avLst/>
        </a:prstGeom>
        <a:solidFill>
          <a:schemeClr val="accent1">
            <a:shade val="80000"/>
            <a:hueOff val="363732"/>
            <a:satOff val="-37928"/>
            <a:lumOff val="254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Prediction Output</a:t>
          </a:r>
        </a:p>
      </dsp:txBody>
      <dsp:txXfrm>
        <a:off x="1558653" y="2349082"/>
        <a:ext cx="730730" cy="730730"/>
      </dsp:txXfrm>
    </dsp:sp>
    <dsp:sp modelId="{3C774329-76C4-B04D-8B46-FD3C35409B76}">
      <dsp:nvSpPr>
        <dsp:cNvPr id="0" name=""/>
        <dsp:cNvSpPr/>
      </dsp:nvSpPr>
      <dsp:spPr>
        <a:xfrm rot="13500000">
          <a:off x="1242583" y="1996397"/>
          <a:ext cx="275545" cy="348775"/>
        </a:xfrm>
        <a:prstGeom prst="rightArrow">
          <a:avLst>
            <a:gd name="adj1" fmla="val 60000"/>
            <a:gd name="adj2" fmla="val 50000"/>
          </a:avLst>
        </a:prstGeom>
        <a:solidFill>
          <a:schemeClr val="accent1">
            <a:shade val="90000"/>
            <a:hueOff val="363626"/>
            <a:satOff val="-37445"/>
            <a:lumOff val="2440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1313140" y="2095378"/>
        <a:ext cx="192882" cy="209265"/>
      </dsp:txXfrm>
    </dsp:sp>
    <dsp:sp modelId="{EF03CC90-BFB9-684F-A8F9-92772B89FECB}">
      <dsp:nvSpPr>
        <dsp:cNvPr id="0" name=""/>
        <dsp:cNvSpPr/>
      </dsp:nvSpPr>
      <dsp:spPr>
        <a:xfrm>
          <a:off x="308961" y="1099390"/>
          <a:ext cx="1033408" cy="1033408"/>
        </a:xfrm>
        <a:prstGeom prst="ellipse">
          <a:avLst/>
        </a:prstGeom>
        <a:solidFill>
          <a:schemeClr val="accent1">
            <a:shade val="80000"/>
            <a:hueOff val="545598"/>
            <a:satOff val="-56892"/>
            <a:lumOff val="3822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Feedback</a:t>
          </a:r>
        </a:p>
      </dsp:txBody>
      <dsp:txXfrm>
        <a:off x="460300" y="1250729"/>
        <a:ext cx="730730" cy="730730"/>
      </dsp:txXfrm>
    </dsp:sp>
    <dsp:sp modelId="{EF8C5F2C-9370-9F44-BB84-FFDC9366F062}">
      <dsp:nvSpPr>
        <dsp:cNvPr id="0" name=""/>
        <dsp:cNvSpPr/>
      </dsp:nvSpPr>
      <dsp:spPr>
        <a:xfrm rot="18900000">
          <a:off x="1231554" y="898044"/>
          <a:ext cx="275545" cy="348775"/>
        </a:xfrm>
        <a:prstGeom prst="rightArrow">
          <a:avLst>
            <a:gd name="adj1" fmla="val 60000"/>
            <a:gd name="adj2" fmla="val 50000"/>
          </a:avLst>
        </a:prstGeom>
        <a:solidFill>
          <a:schemeClr val="accent1">
            <a:shade val="90000"/>
            <a:hueOff val="545439"/>
            <a:satOff val="-56168"/>
            <a:lumOff val="3661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243660" y="997025"/>
        <a:ext cx="192882" cy="2092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8BCC7D-450F-4365-B51D-76FB36CAF0C9}">
      <dsp:nvSpPr>
        <dsp:cNvPr id="0" name=""/>
        <dsp:cNvSpPr/>
      </dsp:nvSpPr>
      <dsp:spPr>
        <a:xfrm>
          <a:off x="345884" y="2007"/>
          <a:ext cx="740935" cy="740935"/>
        </a:xfrm>
        <a:prstGeom prst="ellipse">
          <a:avLst/>
        </a:prstGeom>
        <a:solidFill>
          <a:schemeClr val="accent1"/>
        </a:solidFill>
        <a:ln>
          <a:noFill/>
        </a:ln>
        <a:effectLst/>
      </dsp:spPr>
      <dsp:style>
        <a:lnRef idx="0">
          <a:scrgbClr r="0" g="0" b="0"/>
        </a:lnRef>
        <a:fillRef idx="1">
          <a:scrgbClr r="0" g="0" b="0"/>
        </a:fillRef>
        <a:effectRef idx="2">
          <a:scrgbClr r="0" g="0" b="0"/>
        </a:effectRef>
        <a:fontRef idx="minor"/>
      </dsp:style>
    </dsp:sp>
    <dsp:sp modelId="{DE031C1D-36B3-4A6E-AAFD-7DBF3A872E2F}">
      <dsp:nvSpPr>
        <dsp:cNvPr id="0" name=""/>
        <dsp:cNvSpPr/>
      </dsp:nvSpPr>
      <dsp:spPr>
        <a:xfrm>
          <a:off x="503788" y="159911"/>
          <a:ext cx="425126" cy="4251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8E8359D-3AF2-4370-AC54-76462EF1070F}">
      <dsp:nvSpPr>
        <dsp:cNvPr id="0" name=""/>
        <dsp:cNvSpPr/>
      </dsp:nvSpPr>
      <dsp:spPr>
        <a:xfrm>
          <a:off x="109027" y="973726"/>
          <a:ext cx="1214648" cy="485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dirty="0"/>
            <a:t>Automatic detection of patterns in data</a:t>
          </a:r>
        </a:p>
        <a:p>
          <a:pPr marL="0" lvl="0" indent="0" algn="ctr" defTabSz="533400">
            <a:lnSpc>
              <a:spcPct val="100000"/>
            </a:lnSpc>
            <a:spcBef>
              <a:spcPct val="0"/>
            </a:spcBef>
            <a:spcAft>
              <a:spcPct val="35000"/>
            </a:spcAft>
            <a:buNone/>
            <a:defRPr cap="all"/>
          </a:pPr>
          <a:endParaRPr lang="en-US" sz="1200" kern="1200" dirty="0"/>
        </a:p>
      </dsp:txBody>
      <dsp:txXfrm>
        <a:off x="109027" y="973726"/>
        <a:ext cx="1214648" cy="485859"/>
      </dsp:txXfrm>
    </dsp:sp>
    <dsp:sp modelId="{387AA985-4B03-4E08-A3C0-F05C2CBE4CE0}">
      <dsp:nvSpPr>
        <dsp:cNvPr id="0" name=""/>
        <dsp:cNvSpPr/>
      </dsp:nvSpPr>
      <dsp:spPr>
        <a:xfrm>
          <a:off x="345884" y="1801361"/>
          <a:ext cx="740935" cy="740935"/>
        </a:xfrm>
        <a:prstGeom prst="ellipse">
          <a:avLst/>
        </a:prstGeom>
        <a:solidFill>
          <a:schemeClr val="accent1"/>
        </a:solidFill>
        <a:ln>
          <a:noFill/>
        </a:ln>
        <a:effectLst/>
      </dsp:spPr>
      <dsp:style>
        <a:lnRef idx="0">
          <a:scrgbClr r="0" g="0" b="0"/>
        </a:lnRef>
        <a:fillRef idx="1">
          <a:scrgbClr r="0" g="0" b="0"/>
        </a:fillRef>
        <a:effectRef idx="2">
          <a:scrgbClr r="0" g="0" b="0"/>
        </a:effectRef>
        <a:fontRef idx="minor"/>
      </dsp:style>
    </dsp:sp>
    <dsp:sp modelId="{83AEA454-0A01-49E5-B59C-4C14CD39D8E0}">
      <dsp:nvSpPr>
        <dsp:cNvPr id="0" name=""/>
        <dsp:cNvSpPr/>
      </dsp:nvSpPr>
      <dsp:spPr>
        <a:xfrm>
          <a:off x="503788" y="1921151"/>
          <a:ext cx="425126" cy="4251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5A6E2FB-FE3A-4C69-8E04-0B5935D7F3E8}">
      <dsp:nvSpPr>
        <dsp:cNvPr id="0" name=""/>
        <dsp:cNvSpPr/>
      </dsp:nvSpPr>
      <dsp:spPr>
        <a:xfrm>
          <a:off x="109027" y="2734966"/>
          <a:ext cx="1214648" cy="485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dirty="0"/>
            <a:t>Prediction of outcomes based on prior knowledge</a:t>
          </a:r>
        </a:p>
      </dsp:txBody>
      <dsp:txXfrm>
        <a:off x="109027" y="2734966"/>
        <a:ext cx="1214648" cy="4858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1BDEE9-2EA3-45FC-9BD9-3D12760722FC}">
      <dsp:nvSpPr>
        <dsp:cNvPr id="0" name=""/>
        <dsp:cNvSpPr/>
      </dsp:nvSpPr>
      <dsp:spPr>
        <a:xfrm>
          <a:off x="348621" y="1100957"/>
          <a:ext cx="1089421" cy="1089421"/>
        </a:xfrm>
        <a:prstGeom prst="ellipse">
          <a:avLst/>
        </a:prstGeom>
        <a:solidFill>
          <a:schemeClr val="bg1">
            <a:lumMod val="85000"/>
          </a:schemeClr>
        </a:solidFill>
        <a:ln>
          <a:noFill/>
        </a:ln>
        <a:effectLst/>
      </dsp:spPr>
      <dsp:style>
        <a:lnRef idx="0">
          <a:scrgbClr r="0" g="0" b="0"/>
        </a:lnRef>
        <a:fillRef idx="1">
          <a:scrgbClr r="0" g="0" b="0"/>
        </a:fillRef>
        <a:effectRef idx="2">
          <a:scrgbClr r="0" g="0" b="0"/>
        </a:effectRef>
        <a:fontRef idx="minor"/>
      </dsp:style>
    </dsp:sp>
    <dsp:sp modelId="{9911C196-8AF6-43CC-8FA6-27823B78C062}">
      <dsp:nvSpPr>
        <dsp:cNvPr id="0" name=""/>
        <dsp:cNvSpPr/>
      </dsp:nvSpPr>
      <dsp:spPr>
        <a:xfrm>
          <a:off x="580792" y="1333129"/>
          <a:ext cx="625078" cy="625078"/>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02132BD-13E7-45B9-B12A-51AB25D7D939}">
      <dsp:nvSpPr>
        <dsp:cNvPr id="0" name=""/>
        <dsp:cNvSpPr/>
      </dsp:nvSpPr>
      <dsp:spPr>
        <a:xfrm>
          <a:off x="726" y="2482849"/>
          <a:ext cx="1785937" cy="8706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dirty="0"/>
            <a:t>Any technique that enables a machine to mimic human cognition</a:t>
          </a:r>
        </a:p>
      </dsp:txBody>
      <dsp:txXfrm>
        <a:off x="726" y="2482849"/>
        <a:ext cx="1785937" cy="8706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8BCC7D-450F-4365-B51D-76FB36CAF0C9}">
      <dsp:nvSpPr>
        <dsp:cNvPr id="0" name=""/>
        <dsp:cNvSpPr/>
      </dsp:nvSpPr>
      <dsp:spPr>
        <a:xfrm>
          <a:off x="345884" y="2007"/>
          <a:ext cx="740935" cy="740935"/>
        </a:xfrm>
        <a:prstGeom prst="ellipse">
          <a:avLst/>
        </a:prstGeom>
        <a:solidFill>
          <a:schemeClr val="accent1"/>
        </a:solidFill>
        <a:ln>
          <a:noFill/>
        </a:ln>
        <a:effectLst/>
      </dsp:spPr>
      <dsp:style>
        <a:lnRef idx="0">
          <a:scrgbClr r="0" g="0" b="0"/>
        </a:lnRef>
        <a:fillRef idx="1">
          <a:scrgbClr r="0" g="0" b="0"/>
        </a:fillRef>
        <a:effectRef idx="2">
          <a:scrgbClr r="0" g="0" b="0"/>
        </a:effectRef>
        <a:fontRef idx="minor"/>
      </dsp:style>
    </dsp:sp>
    <dsp:sp modelId="{DE031C1D-36B3-4A6E-AAFD-7DBF3A872E2F}">
      <dsp:nvSpPr>
        <dsp:cNvPr id="0" name=""/>
        <dsp:cNvSpPr/>
      </dsp:nvSpPr>
      <dsp:spPr>
        <a:xfrm>
          <a:off x="503788" y="159911"/>
          <a:ext cx="425126" cy="4251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8E8359D-3AF2-4370-AC54-76462EF1070F}">
      <dsp:nvSpPr>
        <dsp:cNvPr id="0" name=""/>
        <dsp:cNvSpPr/>
      </dsp:nvSpPr>
      <dsp:spPr>
        <a:xfrm>
          <a:off x="109027" y="973726"/>
          <a:ext cx="1214648" cy="485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dirty="0"/>
            <a:t>Automatic detection of patterns in data</a:t>
          </a:r>
        </a:p>
        <a:p>
          <a:pPr marL="0" lvl="0" indent="0" algn="ctr" defTabSz="533400">
            <a:lnSpc>
              <a:spcPct val="100000"/>
            </a:lnSpc>
            <a:spcBef>
              <a:spcPct val="0"/>
            </a:spcBef>
            <a:spcAft>
              <a:spcPct val="35000"/>
            </a:spcAft>
            <a:buNone/>
            <a:defRPr cap="all"/>
          </a:pPr>
          <a:endParaRPr lang="en-US" sz="1200" kern="1200" dirty="0"/>
        </a:p>
      </dsp:txBody>
      <dsp:txXfrm>
        <a:off x="109027" y="973726"/>
        <a:ext cx="1214648" cy="485859"/>
      </dsp:txXfrm>
    </dsp:sp>
    <dsp:sp modelId="{387AA985-4B03-4E08-A3C0-F05C2CBE4CE0}">
      <dsp:nvSpPr>
        <dsp:cNvPr id="0" name=""/>
        <dsp:cNvSpPr/>
      </dsp:nvSpPr>
      <dsp:spPr>
        <a:xfrm>
          <a:off x="345884" y="1801361"/>
          <a:ext cx="740935" cy="740935"/>
        </a:xfrm>
        <a:prstGeom prst="ellipse">
          <a:avLst/>
        </a:prstGeom>
        <a:solidFill>
          <a:schemeClr val="accent1"/>
        </a:solidFill>
        <a:ln>
          <a:noFill/>
        </a:ln>
        <a:effectLst/>
      </dsp:spPr>
      <dsp:style>
        <a:lnRef idx="0">
          <a:scrgbClr r="0" g="0" b="0"/>
        </a:lnRef>
        <a:fillRef idx="1">
          <a:scrgbClr r="0" g="0" b="0"/>
        </a:fillRef>
        <a:effectRef idx="2">
          <a:scrgbClr r="0" g="0" b="0"/>
        </a:effectRef>
        <a:fontRef idx="minor"/>
      </dsp:style>
    </dsp:sp>
    <dsp:sp modelId="{83AEA454-0A01-49E5-B59C-4C14CD39D8E0}">
      <dsp:nvSpPr>
        <dsp:cNvPr id="0" name=""/>
        <dsp:cNvSpPr/>
      </dsp:nvSpPr>
      <dsp:spPr>
        <a:xfrm>
          <a:off x="503788" y="1921151"/>
          <a:ext cx="425126" cy="4251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5A6E2FB-FE3A-4C69-8E04-0B5935D7F3E8}">
      <dsp:nvSpPr>
        <dsp:cNvPr id="0" name=""/>
        <dsp:cNvSpPr/>
      </dsp:nvSpPr>
      <dsp:spPr>
        <a:xfrm>
          <a:off x="109027" y="2734966"/>
          <a:ext cx="1214648" cy="485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dirty="0"/>
            <a:t>Prediction of outcomes based on prior knowledge</a:t>
          </a:r>
        </a:p>
      </dsp:txBody>
      <dsp:txXfrm>
        <a:off x="109027" y="2734966"/>
        <a:ext cx="1214648" cy="48585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1BDEE9-2EA3-45FC-9BD9-3D12760722FC}">
      <dsp:nvSpPr>
        <dsp:cNvPr id="0" name=""/>
        <dsp:cNvSpPr/>
      </dsp:nvSpPr>
      <dsp:spPr>
        <a:xfrm>
          <a:off x="348621" y="1100957"/>
          <a:ext cx="1089421" cy="1089421"/>
        </a:xfrm>
        <a:prstGeom prst="ellipse">
          <a:avLst/>
        </a:prstGeom>
        <a:solidFill>
          <a:schemeClr val="bg1">
            <a:lumMod val="85000"/>
          </a:schemeClr>
        </a:solidFill>
        <a:ln>
          <a:noFill/>
        </a:ln>
        <a:effectLst/>
      </dsp:spPr>
      <dsp:style>
        <a:lnRef idx="0">
          <a:scrgbClr r="0" g="0" b="0"/>
        </a:lnRef>
        <a:fillRef idx="1">
          <a:scrgbClr r="0" g="0" b="0"/>
        </a:fillRef>
        <a:effectRef idx="2">
          <a:scrgbClr r="0" g="0" b="0"/>
        </a:effectRef>
        <a:fontRef idx="minor"/>
      </dsp:style>
    </dsp:sp>
    <dsp:sp modelId="{9911C196-8AF6-43CC-8FA6-27823B78C062}">
      <dsp:nvSpPr>
        <dsp:cNvPr id="0" name=""/>
        <dsp:cNvSpPr/>
      </dsp:nvSpPr>
      <dsp:spPr>
        <a:xfrm>
          <a:off x="580792" y="1333129"/>
          <a:ext cx="625078" cy="625078"/>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02132BD-13E7-45B9-B12A-51AB25D7D939}">
      <dsp:nvSpPr>
        <dsp:cNvPr id="0" name=""/>
        <dsp:cNvSpPr/>
      </dsp:nvSpPr>
      <dsp:spPr>
        <a:xfrm>
          <a:off x="726" y="2482849"/>
          <a:ext cx="1785937" cy="8706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dirty="0"/>
            <a:t>Any technique that enables a machine to mimic human cognition</a:t>
          </a:r>
        </a:p>
      </dsp:txBody>
      <dsp:txXfrm>
        <a:off x="726" y="2482849"/>
        <a:ext cx="1785937" cy="87064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8BCC7D-450F-4365-B51D-76FB36CAF0C9}">
      <dsp:nvSpPr>
        <dsp:cNvPr id="0" name=""/>
        <dsp:cNvSpPr/>
      </dsp:nvSpPr>
      <dsp:spPr>
        <a:xfrm>
          <a:off x="246056" y="855205"/>
          <a:ext cx="768814" cy="768814"/>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E031C1D-36B3-4A6E-AAFD-7DBF3A872E2F}">
      <dsp:nvSpPr>
        <dsp:cNvPr id="0" name=""/>
        <dsp:cNvSpPr/>
      </dsp:nvSpPr>
      <dsp:spPr>
        <a:xfrm>
          <a:off x="349187" y="946488"/>
          <a:ext cx="562550" cy="586248"/>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8E8359D-3AF2-4370-AC54-76462EF1070F}">
      <dsp:nvSpPr>
        <dsp:cNvPr id="0" name=""/>
        <dsp:cNvSpPr/>
      </dsp:nvSpPr>
      <dsp:spPr>
        <a:xfrm>
          <a:off x="287" y="1863486"/>
          <a:ext cx="1260351" cy="504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dirty="0"/>
            <a:t>Utilizes Artificial Neural Networks (ANNs)</a:t>
          </a:r>
        </a:p>
      </dsp:txBody>
      <dsp:txXfrm>
        <a:off x="287" y="1863486"/>
        <a:ext cx="1260351" cy="504140"/>
      </dsp:txXfrm>
    </dsp:sp>
    <dsp:sp modelId="{201CFE30-76FA-5644-BE19-82F1AD114ABE}">
      <dsp:nvSpPr>
        <dsp:cNvPr id="0" name=""/>
        <dsp:cNvSpPr/>
      </dsp:nvSpPr>
      <dsp:spPr>
        <a:xfrm>
          <a:off x="1726969" y="855205"/>
          <a:ext cx="768814" cy="768814"/>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120079E-56A1-C145-B0F7-FFA205BA3A91}">
      <dsp:nvSpPr>
        <dsp:cNvPr id="0" name=""/>
        <dsp:cNvSpPr/>
      </dsp:nvSpPr>
      <dsp:spPr>
        <a:xfrm>
          <a:off x="1890814" y="1019051"/>
          <a:ext cx="441123" cy="441123"/>
        </a:xfrm>
        <a:prstGeom prst="rect">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ECCCB39A-B984-B04B-B525-702AC19AE81D}">
      <dsp:nvSpPr>
        <dsp:cNvPr id="0" name=""/>
        <dsp:cNvSpPr/>
      </dsp:nvSpPr>
      <dsp:spPr>
        <a:xfrm>
          <a:off x="1481200" y="1863486"/>
          <a:ext cx="1260351" cy="504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spc="0" dirty="0"/>
            <a:t>DOES NOT RELY ON USER MEDIATED FEATURE EXTRACTION</a:t>
          </a:r>
        </a:p>
      </dsp:txBody>
      <dsp:txXfrm>
        <a:off x="1481200" y="1863486"/>
        <a:ext cx="1260351" cy="504140"/>
      </dsp:txXfrm>
    </dsp:sp>
    <dsp:sp modelId="{387AA985-4B03-4E08-A3C0-F05C2CBE4CE0}">
      <dsp:nvSpPr>
        <dsp:cNvPr id="0" name=""/>
        <dsp:cNvSpPr/>
      </dsp:nvSpPr>
      <dsp:spPr>
        <a:xfrm>
          <a:off x="3207882" y="894753"/>
          <a:ext cx="768814" cy="768814"/>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3AEA454-0A01-49E5-B59C-4C14CD39D8E0}">
      <dsp:nvSpPr>
        <dsp:cNvPr id="0" name=""/>
        <dsp:cNvSpPr/>
      </dsp:nvSpPr>
      <dsp:spPr>
        <a:xfrm>
          <a:off x="3371728" y="1019051"/>
          <a:ext cx="441123" cy="441123"/>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5A6E2FB-FE3A-4C69-8E04-0B5935D7F3E8}">
      <dsp:nvSpPr>
        <dsp:cNvPr id="0" name=""/>
        <dsp:cNvSpPr/>
      </dsp:nvSpPr>
      <dsp:spPr>
        <a:xfrm>
          <a:off x="2962113" y="1863486"/>
          <a:ext cx="1260351" cy="504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dirty="0"/>
            <a:t>Self organizes in response to data</a:t>
          </a:r>
        </a:p>
      </dsp:txBody>
      <dsp:txXfrm>
        <a:off x="2962113" y="1863486"/>
        <a:ext cx="1260351" cy="50414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62C345-25D7-A34F-8BD1-0710220E5C81}" type="datetimeFigureOut">
              <a:rPr lang="en-US" smtClean="0"/>
              <a:t>3/21/24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DA51B6-E5DD-2145-9A7D-B0D48DE94862}" type="slidenum">
              <a:rPr lang="en-US" smtClean="0"/>
              <a:t>‹#›</a:t>
            </a:fld>
            <a:endParaRPr lang="en-US"/>
          </a:p>
        </p:txBody>
      </p:sp>
    </p:spTree>
    <p:extLst>
      <p:ext uri="{BB962C8B-B14F-4D97-AF65-F5344CB8AC3E}">
        <p14:creationId xmlns:p14="http://schemas.microsoft.com/office/powerpoint/2010/main" val="833980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DA51B6-E5DD-2145-9A7D-B0D48DE94862}" type="slidenum">
              <a:rPr lang="en-US" smtClean="0"/>
              <a:t>1</a:t>
            </a:fld>
            <a:endParaRPr lang="en-US"/>
          </a:p>
        </p:txBody>
      </p:sp>
    </p:spTree>
    <p:extLst>
      <p:ext uri="{BB962C8B-B14F-4D97-AF65-F5344CB8AC3E}">
        <p14:creationId xmlns:p14="http://schemas.microsoft.com/office/powerpoint/2010/main" val="29710471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0"/>
              </a:spcAft>
            </a:pPr>
            <a:r>
              <a:rPr lang="en-US" sz="1800" kern="100" dirty="0">
                <a:effectLst/>
                <a:latin typeface="Times New Roman" panose="02020603050405020304" pitchFamily="18" charset="0"/>
                <a:ea typeface="Aptos" panose="020B0004020202020204" pitchFamily="34" charset="0"/>
              </a:rPr>
              <a:t>Water isotope data spanning from Mexico to Colombia was extracted from the University of Utah’s water isotope database focusing on the most likely to be consumed water sources, tap water and bottled water. From these initial data, an empirical Bayesian kriging isoscape was developed to infer values consistently through the entire region. Six sub-regions were then created based on geographical landmarks, such as tropics, for isotope values to be classified into.</a:t>
            </a:r>
          </a:p>
        </p:txBody>
      </p:sp>
      <p:sp>
        <p:nvSpPr>
          <p:cNvPr id="4" name="Slide Number Placeholder 3"/>
          <p:cNvSpPr>
            <a:spLocks noGrp="1"/>
          </p:cNvSpPr>
          <p:nvPr>
            <p:ph type="sldNum" sz="quarter" idx="5"/>
          </p:nvPr>
        </p:nvSpPr>
        <p:spPr/>
        <p:txBody>
          <a:bodyPr/>
          <a:lstStyle/>
          <a:p>
            <a:fld id="{95CE9892-F9F6-B74C-9527-6BE7064AB03D}" type="slidenum">
              <a:rPr lang="en-US" smtClean="0"/>
              <a:t>10</a:t>
            </a:fld>
            <a:endParaRPr lang="en-US"/>
          </a:p>
        </p:txBody>
      </p:sp>
    </p:spTree>
    <p:extLst>
      <p:ext uri="{BB962C8B-B14F-4D97-AF65-F5344CB8AC3E}">
        <p14:creationId xmlns:p14="http://schemas.microsoft.com/office/powerpoint/2010/main" val="4192322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Aptos" panose="020B0004020202020204" pitchFamily="34" charset="0"/>
              </a:rPr>
              <a:t>This dataset was then split into training and testing datasets with 80% of the data being used to train and 20% held for testing.  Accuracy was evaluated using k-folds cross validation with five folds which resamples the training data into five smaller sets and applies the classifier to each subset before averaging each accuracy – seen here. Models were also evaluated based on their f1 score which represents the harmonic mean of both the model’s precision and recall which are considered better performance metrics than accuracy alone</a:t>
            </a:r>
            <a:r>
              <a:rPr lang="en-US" dirty="0">
                <a:effectLst/>
              </a:rPr>
              <a:t> </a:t>
            </a:r>
            <a:endParaRPr lang="en-US" dirty="0"/>
          </a:p>
        </p:txBody>
      </p:sp>
      <p:sp>
        <p:nvSpPr>
          <p:cNvPr id="4" name="Slide Number Placeholder 3"/>
          <p:cNvSpPr>
            <a:spLocks noGrp="1"/>
          </p:cNvSpPr>
          <p:nvPr>
            <p:ph type="sldNum" sz="quarter" idx="5"/>
          </p:nvPr>
        </p:nvSpPr>
        <p:spPr/>
        <p:txBody>
          <a:bodyPr/>
          <a:lstStyle/>
          <a:p>
            <a:fld id="{95CE9892-F9F6-B74C-9527-6BE7064AB03D}" type="slidenum">
              <a:rPr lang="en-US" smtClean="0"/>
              <a:t>11</a:t>
            </a:fld>
            <a:endParaRPr lang="en-US"/>
          </a:p>
        </p:txBody>
      </p:sp>
    </p:spTree>
    <p:extLst>
      <p:ext uri="{BB962C8B-B14F-4D97-AF65-F5344CB8AC3E}">
        <p14:creationId xmlns:p14="http://schemas.microsoft.com/office/powerpoint/2010/main" val="25849353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program itself was coded in the Python programming language primarily using libraries available from scikit-learn. These were chosen due to Python’s familiarity in machine learning spaces and the open-access nature of both resources. Coding was performed in the Spyder coding environment which offers a similar functionality to RStudio.</a:t>
            </a:r>
          </a:p>
        </p:txBody>
      </p:sp>
      <p:sp>
        <p:nvSpPr>
          <p:cNvPr id="4" name="Slide Number Placeholder 3"/>
          <p:cNvSpPr>
            <a:spLocks noGrp="1"/>
          </p:cNvSpPr>
          <p:nvPr>
            <p:ph type="sldNum" sz="quarter" idx="5"/>
          </p:nvPr>
        </p:nvSpPr>
        <p:spPr/>
        <p:txBody>
          <a:bodyPr/>
          <a:lstStyle/>
          <a:p>
            <a:fld id="{95CE9892-F9F6-B74C-9527-6BE7064AB03D}" type="slidenum">
              <a:rPr lang="en-US" smtClean="0"/>
              <a:t>12</a:t>
            </a:fld>
            <a:endParaRPr lang="en-US"/>
          </a:p>
        </p:txBody>
      </p:sp>
    </p:spTree>
    <p:extLst>
      <p:ext uri="{BB962C8B-B14F-4D97-AF65-F5344CB8AC3E}">
        <p14:creationId xmlns:p14="http://schemas.microsoft.com/office/powerpoint/2010/main" val="2594134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six total algorithms are present in the program, we’re only going to focus on the support vector machine, the random forest classifier, and the artificial neural network. Each algorithm was tuned using the </a:t>
            </a:r>
            <a:r>
              <a:rPr lang="en-US" dirty="0" err="1"/>
              <a:t>GridSearchCV</a:t>
            </a:r>
            <a:r>
              <a:rPr lang="en-US" dirty="0"/>
              <a:t> function from scikit-learn which allows multiple parameters values to be defined in a parameter grid – seen here – before applying each potential parameter to the dataset and specifying which combination provided the best results. Unsurprisingly, this is a lengthy process.</a:t>
            </a:r>
          </a:p>
        </p:txBody>
      </p:sp>
      <p:sp>
        <p:nvSpPr>
          <p:cNvPr id="4" name="Slide Number Placeholder 3"/>
          <p:cNvSpPr>
            <a:spLocks noGrp="1"/>
          </p:cNvSpPr>
          <p:nvPr>
            <p:ph type="sldNum" sz="quarter" idx="5"/>
          </p:nvPr>
        </p:nvSpPr>
        <p:spPr/>
        <p:txBody>
          <a:bodyPr/>
          <a:lstStyle/>
          <a:p>
            <a:fld id="{95CE9892-F9F6-B74C-9527-6BE7064AB03D}" type="slidenum">
              <a:rPr lang="en-US" smtClean="0"/>
              <a:t>13</a:t>
            </a:fld>
            <a:endParaRPr lang="en-US"/>
          </a:p>
        </p:txBody>
      </p:sp>
    </p:spTree>
    <p:extLst>
      <p:ext uri="{BB962C8B-B14F-4D97-AF65-F5344CB8AC3E}">
        <p14:creationId xmlns:p14="http://schemas.microsoft.com/office/powerpoint/2010/main" val="1208568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turn to some results. These heatmaps show the specific classifications the model made with the actual region on the y-axis and the predicted region on the x-axis. A strong model will display its highest values on the diagonal line as seen here. Overall, the ANN demonstrated a 77 percent accuracy while training and an 85 percent accuracy while testing. F1 scores for training and testing both exceeded 80 percent demonstrating that this model is appropriate for this use. In general, the ANN tended to misclassify values from North Mexico as South Mexico and vice versa.</a:t>
            </a:r>
          </a:p>
        </p:txBody>
      </p:sp>
      <p:sp>
        <p:nvSpPr>
          <p:cNvPr id="4" name="Slide Number Placeholder 3"/>
          <p:cNvSpPr>
            <a:spLocks noGrp="1"/>
          </p:cNvSpPr>
          <p:nvPr>
            <p:ph type="sldNum" sz="quarter" idx="5"/>
          </p:nvPr>
        </p:nvSpPr>
        <p:spPr/>
        <p:txBody>
          <a:bodyPr/>
          <a:lstStyle/>
          <a:p>
            <a:fld id="{95CE9892-F9F6-B74C-9527-6BE7064AB03D}" type="slidenum">
              <a:rPr lang="en-US" smtClean="0"/>
              <a:t>14</a:t>
            </a:fld>
            <a:endParaRPr lang="en-US"/>
          </a:p>
        </p:txBody>
      </p:sp>
    </p:spTree>
    <p:extLst>
      <p:ext uri="{BB962C8B-B14F-4D97-AF65-F5344CB8AC3E}">
        <p14:creationId xmlns:p14="http://schemas.microsoft.com/office/powerpoint/2010/main" val="20889620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support vector machine achieved a 72 percent accuracy while training and 77 percent while testing. The F1 scores were also slightly lower averaging 75 percent. This model was more consistent in its predictions during testing as opposed to training with a majority of its misclassifications falling adjacent to the correct region.</a:t>
            </a:r>
          </a:p>
        </p:txBody>
      </p:sp>
      <p:sp>
        <p:nvSpPr>
          <p:cNvPr id="4" name="Slide Number Placeholder 3"/>
          <p:cNvSpPr>
            <a:spLocks noGrp="1"/>
          </p:cNvSpPr>
          <p:nvPr>
            <p:ph type="sldNum" sz="quarter" idx="5"/>
          </p:nvPr>
        </p:nvSpPr>
        <p:spPr/>
        <p:txBody>
          <a:bodyPr/>
          <a:lstStyle/>
          <a:p>
            <a:fld id="{95CE9892-F9F6-B74C-9527-6BE7064AB03D}" type="slidenum">
              <a:rPr lang="en-US" smtClean="0"/>
              <a:t>15</a:t>
            </a:fld>
            <a:endParaRPr lang="en-US"/>
          </a:p>
        </p:txBody>
      </p:sp>
    </p:spTree>
    <p:extLst>
      <p:ext uri="{BB962C8B-B14F-4D97-AF65-F5344CB8AC3E}">
        <p14:creationId xmlns:p14="http://schemas.microsoft.com/office/powerpoint/2010/main" val="363170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random forest model achieved a 64 percent accuracy while training and 74 percent while testing. The F1 scores here show a large spread with 81 percent achieved while training and 74 percent while training. In contrast to the support vector machine, this model had more consistent predictions during training in spite of its lower overall accuracy; however, it also tended to misclassify values into their adjacent regions. </a:t>
            </a:r>
          </a:p>
          <a:p>
            <a:endParaRPr lang="en-US" dirty="0"/>
          </a:p>
        </p:txBody>
      </p:sp>
      <p:sp>
        <p:nvSpPr>
          <p:cNvPr id="4" name="Slide Number Placeholder 3"/>
          <p:cNvSpPr>
            <a:spLocks noGrp="1"/>
          </p:cNvSpPr>
          <p:nvPr>
            <p:ph type="sldNum" sz="quarter" idx="5"/>
          </p:nvPr>
        </p:nvSpPr>
        <p:spPr/>
        <p:txBody>
          <a:bodyPr/>
          <a:lstStyle/>
          <a:p>
            <a:fld id="{95CE9892-F9F6-B74C-9527-6BE7064AB03D}" type="slidenum">
              <a:rPr lang="en-US" smtClean="0"/>
              <a:t>16</a:t>
            </a:fld>
            <a:endParaRPr lang="en-US"/>
          </a:p>
        </p:txBody>
      </p:sp>
    </p:spTree>
    <p:extLst>
      <p:ext uri="{BB962C8B-B14F-4D97-AF65-F5344CB8AC3E}">
        <p14:creationId xmlns:p14="http://schemas.microsoft.com/office/powerpoint/2010/main" val="2735364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comparing all three, we can see the ANN outperformed the other algorithms in both accuracy and f1 score. When considering the performance of the support vector and random forest models, it’s important to note that SVMs work better on smaller, less noisy datasets while Random Forests work best on larger datasets such as this. This is supported by the higher f1 score the random forest achieved suggesting its applicability to this purpose over the SVM but not the ANN.</a:t>
            </a:r>
          </a:p>
        </p:txBody>
      </p:sp>
      <p:sp>
        <p:nvSpPr>
          <p:cNvPr id="4" name="Slide Number Placeholder 3"/>
          <p:cNvSpPr>
            <a:spLocks noGrp="1"/>
          </p:cNvSpPr>
          <p:nvPr>
            <p:ph type="sldNum" sz="quarter" idx="5"/>
          </p:nvPr>
        </p:nvSpPr>
        <p:spPr/>
        <p:txBody>
          <a:bodyPr/>
          <a:lstStyle/>
          <a:p>
            <a:fld id="{95CE9892-F9F6-B74C-9527-6BE7064AB03D}" type="slidenum">
              <a:rPr lang="en-US" smtClean="0"/>
              <a:t>17</a:t>
            </a:fld>
            <a:endParaRPr lang="en-US"/>
          </a:p>
        </p:txBody>
      </p:sp>
    </p:spTree>
    <p:extLst>
      <p:ext uri="{BB962C8B-B14F-4D97-AF65-F5344CB8AC3E}">
        <p14:creationId xmlns:p14="http://schemas.microsoft.com/office/powerpoint/2010/main" val="27884406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0"/>
              </a:spcAft>
            </a:pPr>
            <a:r>
              <a:rPr lang="en-US" sz="1800" kern="100" dirty="0">
                <a:effectLst/>
                <a:latin typeface="Times New Roman" panose="02020603050405020304" pitchFamily="18" charset="0"/>
                <a:ea typeface="Aptos" panose="020B0004020202020204" pitchFamily="34" charset="0"/>
              </a:rPr>
              <a:t>So, what can we take from this research? AI can detect isotopic patterning and successfully classifies isotopic data. The incorporation of robust deep learning methodologies may serve to increase the resolution of isotopic classifications. This is not without some limitation in the interpretability of these models known as the black box effect, but further development will eventually increase interpretability. The provenancing of human tissues based on isotopic landscapes is also made challenging due to the lack of data outside the US and Europe, specifically from human tissues. As training AI models requires a large amount of data, the extrapolation of these values from a limited dataset will increase the inherent error in the data.  Going forward, more isotopic data from different regions and tissues will need to be collected. The incorporation of more isotopes could also serve to increase the resolution of isotopic classification which would also necessitate more complex deep learning methods. Most importantly, this project can be modified for diasporic regions around the globe with the continued goal to return those who have suffered violence and oppression to their home.</a:t>
            </a:r>
          </a:p>
          <a:p>
            <a:pPr marL="0" marR="0">
              <a:lnSpc>
                <a:spcPct val="115000"/>
              </a:lnSpc>
              <a:spcBef>
                <a:spcPts val="0"/>
              </a:spcBef>
              <a:spcAft>
                <a:spcPts val="0"/>
              </a:spcAft>
            </a:pPr>
            <a:r>
              <a:rPr lang="en-US" sz="1800" kern="100" dirty="0">
                <a:effectLst/>
                <a:latin typeface="Times New Roman" panose="02020603050405020304" pitchFamily="18" charset="0"/>
                <a:ea typeface="Aptos" panose="020B0004020202020204" pitchFamily="34" charset="0"/>
              </a:rPr>
              <a:t> </a:t>
            </a:r>
          </a:p>
        </p:txBody>
      </p:sp>
      <p:sp>
        <p:nvSpPr>
          <p:cNvPr id="4" name="Slide Number Placeholder 3"/>
          <p:cNvSpPr>
            <a:spLocks noGrp="1"/>
          </p:cNvSpPr>
          <p:nvPr>
            <p:ph type="sldNum" sz="quarter" idx="5"/>
          </p:nvPr>
        </p:nvSpPr>
        <p:spPr/>
        <p:txBody>
          <a:bodyPr/>
          <a:lstStyle/>
          <a:p>
            <a:fld id="{20DA51B6-E5DD-2145-9A7D-B0D48DE94862}" type="slidenum">
              <a:rPr lang="en-US" smtClean="0"/>
              <a:t>18</a:t>
            </a:fld>
            <a:endParaRPr lang="en-US"/>
          </a:p>
        </p:txBody>
      </p:sp>
    </p:spTree>
    <p:extLst>
      <p:ext uri="{BB962C8B-B14F-4D97-AF65-F5344CB8AC3E}">
        <p14:creationId xmlns:p14="http://schemas.microsoft.com/office/powerpoint/2010/main" val="24512459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references</a:t>
            </a:r>
          </a:p>
        </p:txBody>
      </p:sp>
      <p:sp>
        <p:nvSpPr>
          <p:cNvPr id="4" name="Slide Number Placeholder 3"/>
          <p:cNvSpPr>
            <a:spLocks noGrp="1"/>
          </p:cNvSpPr>
          <p:nvPr>
            <p:ph type="sldNum" sz="quarter" idx="5"/>
          </p:nvPr>
        </p:nvSpPr>
        <p:spPr/>
        <p:txBody>
          <a:bodyPr/>
          <a:lstStyle/>
          <a:p>
            <a:fld id="{20DA51B6-E5DD-2145-9A7D-B0D48DE94862}" type="slidenum">
              <a:rPr lang="en-US" smtClean="0"/>
              <a:t>19</a:t>
            </a:fld>
            <a:endParaRPr lang="en-US"/>
          </a:p>
        </p:txBody>
      </p:sp>
    </p:spTree>
    <p:extLst>
      <p:ext uri="{BB962C8B-B14F-4D97-AF65-F5344CB8AC3E}">
        <p14:creationId xmlns:p14="http://schemas.microsoft.com/office/powerpoint/2010/main" val="331213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Aptos" panose="020B0004020202020204" pitchFamily="34" charset="0"/>
              </a:rPr>
              <a:t>At last year’s AABA there was a rich conversation around machine learning and artificial intelligence in anthropological research. This demonstrated that there are myriad perceptions regarding the utility and function of these resources when analyzing data; however, this has not prevented further research using these resources.  Conference symposia and workshops have been developed that are centered on AI and machine learning. Several posters and presentations here and at the American Academy of Forensic Sciences utilized AI as their analytical method. Anthropology News is centering its third-issue of this year on artificial intelligence. These developments highlight that the future is rooted in these technologies and that anthropologists will, at some point, necessitate the use of these tools. We have been living in an era of “big data” and as our data grows, means to robustly analyze it will have to be developed. This raises the question: what exactly is AI?</a:t>
            </a:r>
            <a:r>
              <a:rPr lang="en-US" dirty="0">
                <a:effectLst/>
              </a:rPr>
              <a:t> </a:t>
            </a:r>
            <a:endParaRPr lang="en-US" dirty="0"/>
          </a:p>
        </p:txBody>
      </p:sp>
      <p:sp>
        <p:nvSpPr>
          <p:cNvPr id="4" name="Slide Number Placeholder 3"/>
          <p:cNvSpPr>
            <a:spLocks noGrp="1"/>
          </p:cNvSpPr>
          <p:nvPr>
            <p:ph type="sldNum" sz="quarter" idx="5"/>
          </p:nvPr>
        </p:nvSpPr>
        <p:spPr/>
        <p:txBody>
          <a:bodyPr/>
          <a:lstStyle/>
          <a:p>
            <a:fld id="{20DA51B6-E5DD-2145-9A7D-B0D48DE94862}" type="slidenum">
              <a:rPr lang="en-US" smtClean="0"/>
              <a:t>2</a:t>
            </a:fld>
            <a:endParaRPr lang="en-US"/>
          </a:p>
        </p:txBody>
      </p:sp>
    </p:spTree>
    <p:extLst>
      <p:ext uri="{BB962C8B-B14F-4D97-AF65-F5344CB8AC3E}">
        <p14:creationId xmlns:p14="http://schemas.microsoft.com/office/powerpoint/2010/main" val="33632491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couldn’t have completed this research without the support of funding received by Chico State and the Adelante Program at Chico State. The QR code to the GitHub is also up.</a:t>
            </a:r>
          </a:p>
        </p:txBody>
      </p:sp>
      <p:sp>
        <p:nvSpPr>
          <p:cNvPr id="4" name="Slide Number Placeholder 3"/>
          <p:cNvSpPr>
            <a:spLocks noGrp="1"/>
          </p:cNvSpPr>
          <p:nvPr>
            <p:ph type="sldNum" sz="quarter" idx="5"/>
          </p:nvPr>
        </p:nvSpPr>
        <p:spPr/>
        <p:txBody>
          <a:bodyPr/>
          <a:lstStyle/>
          <a:p>
            <a:fld id="{20DA51B6-E5DD-2145-9A7D-B0D48DE94862}" type="slidenum">
              <a:rPr lang="en-US" smtClean="0"/>
              <a:t>20</a:t>
            </a:fld>
            <a:endParaRPr lang="en-US"/>
          </a:p>
        </p:txBody>
      </p:sp>
    </p:spTree>
    <p:extLst>
      <p:ext uri="{BB962C8B-B14F-4D97-AF65-F5344CB8AC3E}">
        <p14:creationId xmlns:p14="http://schemas.microsoft.com/office/powerpoint/2010/main" val="21920732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t>This one may be more familiar, the decision tree! These have been used a fair amount in anthropology and work by using either rates of misclassification or feature similarity to pass data from node to node until a decision is reached. These have the benefit of being highly interpretable and easy to read; however, many parameters have to be considered when designing these models making them difficult to tune. They are also prone to overfitting the data as, by nature, the trees overfit the data before attempting to generalize it.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5CE9892-F9F6-B74C-9527-6BE7064AB03D}" type="slidenum">
              <a:rPr lang="en-US" smtClean="0"/>
              <a:t>21</a:t>
            </a:fld>
            <a:endParaRPr lang="en-US"/>
          </a:p>
        </p:txBody>
      </p:sp>
    </p:spTree>
    <p:extLst>
      <p:ext uri="{BB962C8B-B14F-4D97-AF65-F5344CB8AC3E}">
        <p14:creationId xmlns:p14="http://schemas.microsoft.com/office/powerpoint/2010/main" val="38864804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t>These shortcomings can be addressed through ensemble methods such as the random forest model – or RFC – that use a “bagging” method to create more accurate predictions with less risk of overfitting the data. Bagging works by resampling the training data into some number of smaller dataset and building classifiers for each of those datasets. The accuracies generated by those classifiers are then averaged and a prediction made. While this method remedies short-comings from using one tree, it does dramatically increase the computing cost to develop the model and a degree of interpretability is lost. And since it still uses decision-tree architecture the risk of overfitting is still present.</a:t>
            </a:r>
            <a:endParaRPr lang="en-US" dirty="0"/>
          </a:p>
        </p:txBody>
      </p:sp>
      <p:sp>
        <p:nvSpPr>
          <p:cNvPr id="4" name="Slide Number Placeholder 3"/>
          <p:cNvSpPr>
            <a:spLocks noGrp="1"/>
          </p:cNvSpPr>
          <p:nvPr>
            <p:ph type="sldNum" sz="quarter" idx="5"/>
          </p:nvPr>
        </p:nvSpPr>
        <p:spPr/>
        <p:txBody>
          <a:bodyPr/>
          <a:lstStyle/>
          <a:p>
            <a:fld id="{95CE9892-F9F6-B74C-9527-6BE7064AB03D}" type="slidenum">
              <a:rPr lang="en-US" smtClean="0"/>
              <a:t>22</a:t>
            </a:fld>
            <a:endParaRPr lang="en-US"/>
          </a:p>
        </p:txBody>
      </p:sp>
    </p:spTree>
    <p:extLst>
      <p:ext uri="{BB962C8B-B14F-4D97-AF65-F5344CB8AC3E}">
        <p14:creationId xmlns:p14="http://schemas.microsoft.com/office/powerpoint/2010/main" val="26276888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t>Support vector machines – or SVMs – are more complex and rely on drawing two planes in multi-dimensional space to separate the data. The primary plane is the separating hyperplane – represented by the solid blue line – that, as the name suggests, separates the data into classes.  The maximum-margin hyperplane – represented by the dashed lines – serves to maximize the difference between points. This plane is informed by the support vectors – the circled points – that determine this max distance. SVMs have the benefits of being computationally efficient and capable of interacting with and transforming multi-dimensional data. However, their effectiveness has been shown to decrease with very large and noisy datasets.</a:t>
            </a:r>
          </a:p>
        </p:txBody>
      </p:sp>
      <p:sp>
        <p:nvSpPr>
          <p:cNvPr id="4" name="Slide Number Placeholder 3"/>
          <p:cNvSpPr>
            <a:spLocks noGrp="1"/>
          </p:cNvSpPr>
          <p:nvPr>
            <p:ph type="sldNum" sz="quarter" idx="5"/>
          </p:nvPr>
        </p:nvSpPr>
        <p:spPr/>
        <p:txBody>
          <a:bodyPr/>
          <a:lstStyle/>
          <a:p>
            <a:fld id="{95CE9892-F9F6-B74C-9527-6BE7064AB03D}" type="slidenum">
              <a:rPr lang="en-US" smtClean="0"/>
              <a:t>23</a:t>
            </a:fld>
            <a:endParaRPr lang="en-US"/>
          </a:p>
        </p:txBody>
      </p:sp>
    </p:spTree>
    <p:extLst>
      <p:ext uri="{BB962C8B-B14F-4D97-AF65-F5344CB8AC3E}">
        <p14:creationId xmlns:p14="http://schemas.microsoft.com/office/powerpoint/2010/main" val="2986800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0"/>
              </a:spcAft>
            </a:pPr>
            <a:r>
              <a:rPr lang="en-US" sz="1800" kern="100" dirty="0">
                <a:effectLst/>
                <a:latin typeface="Times New Roman" panose="02020603050405020304" pitchFamily="18" charset="0"/>
                <a:ea typeface="Aptos" panose="020B0004020202020204" pitchFamily="34" charset="0"/>
              </a:rPr>
              <a:t>Artificial intelligence represents the broad concept in computer science for any technique that enables a machine to mimic human thought. AI is not limited solely to the analysis of large quantities of data, but instead centers on a machine’s ability to complete complex, human-like, tasks. This can take the form of a digital voice assistant that sets your alarms, to social media algorithms that dictate what you see, to the tracking of internet usage to provide curated ads and search results. Importantly, AI is premised on the successful completion of a task.</a:t>
            </a:r>
          </a:p>
        </p:txBody>
      </p:sp>
      <p:sp>
        <p:nvSpPr>
          <p:cNvPr id="4" name="Slide Number Placeholder 3"/>
          <p:cNvSpPr>
            <a:spLocks noGrp="1"/>
          </p:cNvSpPr>
          <p:nvPr>
            <p:ph type="sldNum" sz="quarter" idx="5"/>
          </p:nvPr>
        </p:nvSpPr>
        <p:spPr/>
        <p:txBody>
          <a:bodyPr/>
          <a:lstStyle/>
          <a:p>
            <a:fld id="{20DA51B6-E5DD-2145-9A7D-B0D48DE94862}" type="slidenum">
              <a:rPr lang="en-US" smtClean="0"/>
              <a:t>3</a:t>
            </a:fld>
            <a:endParaRPr lang="en-US"/>
          </a:p>
        </p:txBody>
      </p:sp>
    </p:spTree>
    <p:extLst>
      <p:ext uri="{BB962C8B-B14F-4D97-AF65-F5344CB8AC3E}">
        <p14:creationId xmlns:p14="http://schemas.microsoft.com/office/powerpoint/2010/main" val="1922692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0"/>
              </a:spcAft>
            </a:pPr>
            <a:r>
              <a:rPr lang="en-US" sz="1800" kern="100" dirty="0">
                <a:effectLst/>
                <a:latin typeface="Times New Roman" panose="02020603050405020304" pitchFamily="18" charset="0"/>
                <a:ea typeface="Aptos" panose="020B0004020202020204" pitchFamily="34" charset="0"/>
              </a:rPr>
              <a:t>Machine learning, on the other hand, focuses on how a machine can be taught to complete the task. As a subset of AI, machine learning relies on the detection of patterns in a dataset to “teach” a computer to predict outcomes based on prior knowledge. This is done through a training process where data is input to a machine learning algorithm which performs some statistical analyses before generating predictions based on patterns detected in the dataset. The machine learning model then receives some form of feedback, such as when a prediction was correct or incorrect, before re-analyzing the data and repeating. This allows for models to be optimized on certain types of data, increasing overall prediction accuracies and model performance.</a:t>
            </a:r>
          </a:p>
        </p:txBody>
      </p:sp>
      <p:sp>
        <p:nvSpPr>
          <p:cNvPr id="4" name="Slide Number Placeholder 3"/>
          <p:cNvSpPr>
            <a:spLocks noGrp="1"/>
          </p:cNvSpPr>
          <p:nvPr>
            <p:ph type="sldNum" sz="quarter" idx="5"/>
          </p:nvPr>
        </p:nvSpPr>
        <p:spPr/>
        <p:txBody>
          <a:bodyPr/>
          <a:lstStyle/>
          <a:p>
            <a:fld id="{20DA51B6-E5DD-2145-9A7D-B0D48DE94862}" type="slidenum">
              <a:rPr lang="en-US" smtClean="0"/>
              <a:t>4</a:t>
            </a:fld>
            <a:endParaRPr lang="en-US"/>
          </a:p>
        </p:txBody>
      </p:sp>
    </p:spTree>
    <p:extLst>
      <p:ext uri="{BB962C8B-B14F-4D97-AF65-F5344CB8AC3E}">
        <p14:creationId xmlns:p14="http://schemas.microsoft.com/office/powerpoint/2010/main" val="833319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0"/>
              </a:spcAft>
            </a:pPr>
            <a:r>
              <a:rPr lang="en-US" sz="1800" kern="100" dirty="0">
                <a:effectLst/>
                <a:latin typeface="Times New Roman" panose="02020603050405020304" pitchFamily="18" charset="0"/>
                <a:ea typeface="Aptos" panose="020B0004020202020204" pitchFamily="34" charset="0"/>
              </a:rPr>
              <a:t>And taking it just a step further, deep learning is a subset of machine learning that focuses on the utility of artificial neural networks, which is the primary application here. Neural networks are unique as they automate the process of feedback allowing them to self-organize in response to data.  This self-organization process also allows them to work on data that are unstructured with very little human intervention needed. When using deep learning, data go through multiple different layers that each contain multiple different algorithms. This is opposed to broader machine learning that generally applies one specific algorithm to the entire dataset. This allows deep learning to make predictions with a greater degree of accuracy than other types of machine learning. </a:t>
            </a:r>
          </a:p>
        </p:txBody>
      </p:sp>
      <p:sp>
        <p:nvSpPr>
          <p:cNvPr id="4" name="Slide Number Placeholder 3"/>
          <p:cNvSpPr>
            <a:spLocks noGrp="1"/>
          </p:cNvSpPr>
          <p:nvPr>
            <p:ph type="sldNum" sz="quarter" idx="5"/>
          </p:nvPr>
        </p:nvSpPr>
        <p:spPr/>
        <p:txBody>
          <a:bodyPr/>
          <a:lstStyle/>
          <a:p>
            <a:fld id="{20DA51B6-E5DD-2145-9A7D-B0D48DE94862}" type="slidenum">
              <a:rPr lang="en-US" smtClean="0"/>
              <a:t>5</a:t>
            </a:fld>
            <a:endParaRPr lang="en-US"/>
          </a:p>
        </p:txBody>
      </p:sp>
    </p:spTree>
    <p:extLst>
      <p:ext uri="{BB962C8B-B14F-4D97-AF65-F5344CB8AC3E}">
        <p14:creationId xmlns:p14="http://schemas.microsoft.com/office/powerpoint/2010/main" val="2543564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an image of an artificial neural network – or ANN, but how does it work?</a:t>
            </a:r>
          </a:p>
        </p:txBody>
      </p:sp>
      <p:sp>
        <p:nvSpPr>
          <p:cNvPr id="4" name="Slide Number Placeholder 3"/>
          <p:cNvSpPr>
            <a:spLocks noGrp="1"/>
          </p:cNvSpPr>
          <p:nvPr>
            <p:ph type="sldNum" sz="quarter" idx="5"/>
          </p:nvPr>
        </p:nvSpPr>
        <p:spPr/>
        <p:txBody>
          <a:bodyPr/>
          <a:lstStyle/>
          <a:p>
            <a:fld id="{20DA51B6-E5DD-2145-9A7D-B0D48DE94862}" type="slidenum">
              <a:rPr lang="en-US" smtClean="0"/>
              <a:t>6</a:t>
            </a:fld>
            <a:endParaRPr lang="en-US"/>
          </a:p>
        </p:txBody>
      </p:sp>
    </p:spTree>
    <p:extLst>
      <p:ext uri="{BB962C8B-B14F-4D97-AF65-F5344CB8AC3E}">
        <p14:creationId xmlns:p14="http://schemas.microsoft.com/office/powerpoint/2010/main" val="2454339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Aptos" panose="020B0004020202020204" pitchFamily="34" charset="0"/>
              </a:rPr>
              <a:t>ANNs attempt to replicate the processes of biological neurons by feeding data through a system of weights then requiring each value to reach a certain threshold before passing it onto the next system of weights and so on and so on until it ultimately generates a prediction. Like anything there are positives and negatives (click). ANNs tend to work well with complex and nuanced data and are capable self-adjusting their weights to better generalize the model; however, they require a lot of computing power, more than many other machine learning methods. They also have many parameters to adjust making them difficult to tune and, just like we don’t know exactly how we think, it is difficult to interpret the reasonings behind the predictions made from this algorithm. Depending on the application, an ANN is not always appropriate</a:t>
            </a:r>
            <a:r>
              <a:rPr lang="en-US" dirty="0">
                <a:effectLst/>
              </a:rPr>
              <a:t> </a:t>
            </a:r>
            <a:endParaRPr lang="en-US" dirty="0"/>
          </a:p>
        </p:txBody>
      </p:sp>
      <p:sp>
        <p:nvSpPr>
          <p:cNvPr id="4" name="Slide Number Placeholder 3"/>
          <p:cNvSpPr>
            <a:spLocks noGrp="1"/>
          </p:cNvSpPr>
          <p:nvPr>
            <p:ph type="sldNum" sz="quarter" idx="5"/>
          </p:nvPr>
        </p:nvSpPr>
        <p:spPr/>
        <p:txBody>
          <a:bodyPr/>
          <a:lstStyle/>
          <a:p>
            <a:fld id="{20DA51B6-E5DD-2145-9A7D-B0D48DE94862}" type="slidenum">
              <a:rPr lang="en-US" smtClean="0"/>
              <a:t>7</a:t>
            </a:fld>
            <a:endParaRPr lang="en-US"/>
          </a:p>
        </p:txBody>
      </p:sp>
    </p:spTree>
    <p:extLst>
      <p:ext uri="{BB962C8B-B14F-4D97-AF65-F5344CB8AC3E}">
        <p14:creationId xmlns:p14="http://schemas.microsoft.com/office/powerpoint/2010/main" val="2592951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Aptos" panose="020B0004020202020204" pitchFamily="34" charset="0"/>
              </a:rPr>
              <a:t>One application that could benefit from the utility of ANNs and AI in general is the effort to identify remains found at the US-Mexico border, specifically in the estimation of region-of-origin based on the stable isotope ratios engrained in those remains. Our southern border has become one of the world’s deadliest diasporic places with over 9,000 people reported dead or missing in the last ten years, and this is almost certainly an under-estimation. Violence on oppressed people around the globe will continue to generate remains devoid of identity and methods to return this identity should continue to be developed.</a:t>
            </a:r>
            <a:r>
              <a:rPr lang="en-US" dirty="0">
                <a:effectLst/>
              </a:rPr>
              <a:t> </a:t>
            </a:r>
            <a:endParaRPr lang="en-US" dirty="0"/>
          </a:p>
        </p:txBody>
      </p:sp>
      <p:sp>
        <p:nvSpPr>
          <p:cNvPr id="4" name="Slide Number Placeholder 3"/>
          <p:cNvSpPr>
            <a:spLocks noGrp="1"/>
          </p:cNvSpPr>
          <p:nvPr>
            <p:ph type="sldNum" sz="quarter" idx="5"/>
          </p:nvPr>
        </p:nvSpPr>
        <p:spPr/>
        <p:txBody>
          <a:bodyPr/>
          <a:lstStyle/>
          <a:p>
            <a:fld id="{20DA51B6-E5DD-2145-9A7D-B0D48DE94862}" type="slidenum">
              <a:rPr lang="en-US" smtClean="0"/>
              <a:t>8</a:t>
            </a:fld>
            <a:endParaRPr lang="en-US"/>
          </a:p>
        </p:txBody>
      </p:sp>
    </p:spTree>
    <p:extLst>
      <p:ext uri="{BB962C8B-B14F-4D97-AF65-F5344CB8AC3E}">
        <p14:creationId xmlns:p14="http://schemas.microsoft.com/office/powerpoint/2010/main" val="2011034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0"/>
              </a:spcAft>
            </a:pPr>
            <a:r>
              <a:rPr lang="en-US" sz="1800" kern="100" dirty="0">
                <a:effectLst/>
                <a:latin typeface="Times New Roman" panose="02020603050405020304" pitchFamily="18" charset="0"/>
                <a:ea typeface="Aptos" panose="020B0004020202020204" pitchFamily="34" charset="0"/>
              </a:rPr>
              <a:t>In this vein, we developed the “</a:t>
            </a:r>
            <a:r>
              <a:rPr lang="en-US" sz="1800" kern="100" dirty="0" err="1">
                <a:effectLst/>
                <a:latin typeface="Times New Roman" panose="02020603050405020304" pitchFamily="18" charset="0"/>
                <a:ea typeface="Aptos" panose="020B0004020202020204" pitchFamily="34" charset="0"/>
              </a:rPr>
              <a:t>IsoPredict</a:t>
            </a:r>
            <a:r>
              <a:rPr lang="en-US" sz="1800" kern="100" dirty="0">
                <a:effectLst/>
                <a:latin typeface="Times New Roman" panose="02020603050405020304" pitchFamily="18" charset="0"/>
                <a:ea typeface="Aptos" panose="020B0004020202020204" pitchFamily="34" charset="0"/>
              </a:rPr>
              <a:t>” program to aid in classifying isotope values into regions throughout Mesoamerica. All the code and data for this program can be accessed using this QR code.  Isotopic classification is premised on the geospatial patterning of elements that correlate to a person’s lived environment. Using this patterning, the elemental composition within human tissues provide a means to estimate where people have migrated and traveled. A major barrier to this analysis is the level of specificity that region-of-origin can be predicted due to isotopic similarity over large landmasses. It is in increasing this resolution that AI could prove most helpful. </a:t>
            </a:r>
          </a:p>
          <a:p>
            <a:endParaRPr lang="en-US" dirty="0"/>
          </a:p>
        </p:txBody>
      </p:sp>
      <p:sp>
        <p:nvSpPr>
          <p:cNvPr id="4" name="Slide Number Placeholder 3"/>
          <p:cNvSpPr>
            <a:spLocks noGrp="1"/>
          </p:cNvSpPr>
          <p:nvPr>
            <p:ph type="sldNum" sz="quarter" idx="5"/>
          </p:nvPr>
        </p:nvSpPr>
        <p:spPr/>
        <p:txBody>
          <a:bodyPr/>
          <a:lstStyle/>
          <a:p>
            <a:fld id="{20DA51B6-E5DD-2145-9A7D-B0D48DE94862}" type="slidenum">
              <a:rPr lang="en-US" smtClean="0"/>
              <a:t>9</a:t>
            </a:fld>
            <a:endParaRPr lang="en-US"/>
          </a:p>
        </p:txBody>
      </p:sp>
    </p:spTree>
    <p:extLst>
      <p:ext uri="{BB962C8B-B14F-4D97-AF65-F5344CB8AC3E}">
        <p14:creationId xmlns:p14="http://schemas.microsoft.com/office/powerpoint/2010/main" val="164172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BCDA2-F4C8-01D8-93B6-D545669C7E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F03E0F-EAF0-FDB7-ACC4-606F15757E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8BA237C-4C90-AA33-668B-6F024E8EA387}"/>
              </a:ext>
            </a:extLst>
          </p:cNvPr>
          <p:cNvSpPr>
            <a:spLocks noGrp="1"/>
          </p:cNvSpPr>
          <p:nvPr>
            <p:ph type="dt" sz="half" idx="10"/>
          </p:nvPr>
        </p:nvSpPr>
        <p:spPr/>
        <p:txBody>
          <a:bodyPr/>
          <a:lstStyle/>
          <a:p>
            <a:fld id="{C20FF452-74AF-DA49-827D-E8DA2FEC2B7F}" type="datetimeFigureOut">
              <a:rPr lang="en-US" smtClean="0"/>
              <a:t>3/21/24</a:t>
            </a:fld>
            <a:endParaRPr lang="en-US"/>
          </a:p>
        </p:txBody>
      </p:sp>
      <p:sp>
        <p:nvSpPr>
          <p:cNvPr id="5" name="Footer Placeholder 4">
            <a:extLst>
              <a:ext uri="{FF2B5EF4-FFF2-40B4-BE49-F238E27FC236}">
                <a16:creationId xmlns:a16="http://schemas.microsoft.com/office/drawing/2014/main" id="{787AE5B3-9EF1-3F44-AEE9-DD7D393891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51BD5-87F5-FA0A-32E0-5C827184404E}"/>
              </a:ext>
            </a:extLst>
          </p:cNvPr>
          <p:cNvSpPr>
            <a:spLocks noGrp="1"/>
          </p:cNvSpPr>
          <p:nvPr>
            <p:ph type="sldNum" sz="quarter" idx="12"/>
          </p:nvPr>
        </p:nvSpPr>
        <p:spPr/>
        <p:txBody>
          <a:bodyPr/>
          <a:lstStyle/>
          <a:p>
            <a:fld id="{71CA9386-9BE4-EA49-9EDB-F12E7C227A4A}" type="slidenum">
              <a:rPr lang="en-US" smtClean="0"/>
              <a:t>‹#›</a:t>
            </a:fld>
            <a:endParaRPr lang="en-US"/>
          </a:p>
        </p:txBody>
      </p:sp>
    </p:spTree>
    <p:extLst>
      <p:ext uri="{BB962C8B-B14F-4D97-AF65-F5344CB8AC3E}">
        <p14:creationId xmlns:p14="http://schemas.microsoft.com/office/powerpoint/2010/main" val="14668347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CEF61-53E9-6FA9-7816-EEEB593465A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31C5E3F-CBE7-E55D-15D6-5B590E903A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5A253B-E7D0-2581-944B-36BC8B117934}"/>
              </a:ext>
            </a:extLst>
          </p:cNvPr>
          <p:cNvSpPr>
            <a:spLocks noGrp="1"/>
          </p:cNvSpPr>
          <p:nvPr>
            <p:ph type="dt" sz="half" idx="10"/>
          </p:nvPr>
        </p:nvSpPr>
        <p:spPr/>
        <p:txBody>
          <a:bodyPr/>
          <a:lstStyle/>
          <a:p>
            <a:fld id="{C20FF452-74AF-DA49-827D-E8DA2FEC2B7F}" type="datetimeFigureOut">
              <a:rPr lang="en-US" smtClean="0"/>
              <a:t>3/21/24</a:t>
            </a:fld>
            <a:endParaRPr lang="en-US"/>
          </a:p>
        </p:txBody>
      </p:sp>
      <p:sp>
        <p:nvSpPr>
          <p:cNvPr id="5" name="Footer Placeholder 4">
            <a:extLst>
              <a:ext uri="{FF2B5EF4-FFF2-40B4-BE49-F238E27FC236}">
                <a16:creationId xmlns:a16="http://schemas.microsoft.com/office/drawing/2014/main" id="{02EDBED9-A9BF-986C-D083-99742C07AF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51E8C7-74C6-2F83-7CF7-6E8275BAB0CB}"/>
              </a:ext>
            </a:extLst>
          </p:cNvPr>
          <p:cNvSpPr>
            <a:spLocks noGrp="1"/>
          </p:cNvSpPr>
          <p:nvPr>
            <p:ph type="sldNum" sz="quarter" idx="12"/>
          </p:nvPr>
        </p:nvSpPr>
        <p:spPr/>
        <p:txBody>
          <a:bodyPr/>
          <a:lstStyle/>
          <a:p>
            <a:fld id="{71CA9386-9BE4-EA49-9EDB-F12E7C227A4A}" type="slidenum">
              <a:rPr lang="en-US" smtClean="0"/>
              <a:t>‹#›</a:t>
            </a:fld>
            <a:endParaRPr lang="en-US"/>
          </a:p>
        </p:txBody>
      </p:sp>
    </p:spTree>
    <p:extLst>
      <p:ext uri="{BB962C8B-B14F-4D97-AF65-F5344CB8AC3E}">
        <p14:creationId xmlns:p14="http://schemas.microsoft.com/office/powerpoint/2010/main" val="21092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1762E2-01C4-0D97-54E4-2FA68AD3BB9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8F8216A-B443-32C4-6B46-43E28274656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B94976-2BA7-5B61-DC15-8708AF31F420}"/>
              </a:ext>
            </a:extLst>
          </p:cNvPr>
          <p:cNvSpPr>
            <a:spLocks noGrp="1"/>
          </p:cNvSpPr>
          <p:nvPr>
            <p:ph type="dt" sz="half" idx="10"/>
          </p:nvPr>
        </p:nvSpPr>
        <p:spPr/>
        <p:txBody>
          <a:bodyPr/>
          <a:lstStyle/>
          <a:p>
            <a:fld id="{C20FF452-74AF-DA49-827D-E8DA2FEC2B7F}" type="datetimeFigureOut">
              <a:rPr lang="en-US" smtClean="0"/>
              <a:t>3/21/24</a:t>
            </a:fld>
            <a:endParaRPr lang="en-US"/>
          </a:p>
        </p:txBody>
      </p:sp>
      <p:sp>
        <p:nvSpPr>
          <p:cNvPr id="5" name="Footer Placeholder 4">
            <a:extLst>
              <a:ext uri="{FF2B5EF4-FFF2-40B4-BE49-F238E27FC236}">
                <a16:creationId xmlns:a16="http://schemas.microsoft.com/office/drawing/2014/main" id="{8642C422-AB02-AF4C-6EAC-A20225BF4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8286D9-DBF2-0DD2-AA3E-834FE31C4CA1}"/>
              </a:ext>
            </a:extLst>
          </p:cNvPr>
          <p:cNvSpPr>
            <a:spLocks noGrp="1"/>
          </p:cNvSpPr>
          <p:nvPr>
            <p:ph type="sldNum" sz="quarter" idx="12"/>
          </p:nvPr>
        </p:nvSpPr>
        <p:spPr/>
        <p:txBody>
          <a:bodyPr/>
          <a:lstStyle/>
          <a:p>
            <a:fld id="{71CA9386-9BE4-EA49-9EDB-F12E7C227A4A}" type="slidenum">
              <a:rPr lang="en-US" smtClean="0"/>
              <a:t>‹#›</a:t>
            </a:fld>
            <a:endParaRPr lang="en-US"/>
          </a:p>
        </p:txBody>
      </p:sp>
    </p:spTree>
    <p:extLst>
      <p:ext uri="{BB962C8B-B14F-4D97-AF65-F5344CB8AC3E}">
        <p14:creationId xmlns:p14="http://schemas.microsoft.com/office/powerpoint/2010/main" val="824069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78116-1BBC-5837-9695-760629FC1D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BE2141-3E4C-5CF4-4169-72CCCACDE4A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F83871-00F3-931E-3F2F-F1E17A369927}"/>
              </a:ext>
            </a:extLst>
          </p:cNvPr>
          <p:cNvSpPr>
            <a:spLocks noGrp="1"/>
          </p:cNvSpPr>
          <p:nvPr>
            <p:ph type="dt" sz="half" idx="10"/>
          </p:nvPr>
        </p:nvSpPr>
        <p:spPr/>
        <p:txBody>
          <a:bodyPr/>
          <a:lstStyle/>
          <a:p>
            <a:fld id="{C20FF452-74AF-DA49-827D-E8DA2FEC2B7F}" type="datetimeFigureOut">
              <a:rPr lang="en-US" smtClean="0"/>
              <a:t>3/21/24</a:t>
            </a:fld>
            <a:endParaRPr lang="en-US"/>
          </a:p>
        </p:txBody>
      </p:sp>
      <p:sp>
        <p:nvSpPr>
          <p:cNvPr id="5" name="Footer Placeholder 4">
            <a:extLst>
              <a:ext uri="{FF2B5EF4-FFF2-40B4-BE49-F238E27FC236}">
                <a16:creationId xmlns:a16="http://schemas.microsoft.com/office/drawing/2014/main" id="{C940B4F4-DA11-C901-DB3A-E56CF782C3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E2B194-7D73-4F78-3C27-39F75B49E596}"/>
              </a:ext>
            </a:extLst>
          </p:cNvPr>
          <p:cNvSpPr>
            <a:spLocks noGrp="1"/>
          </p:cNvSpPr>
          <p:nvPr>
            <p:ph type="sldNum" sz="quarter" idx="12"/>
          </p:nvPr>
        </p:nvSpPr>
        <p:spPr/>
        <p:txBody>
          <a:bodyPr/>
          <a:lstStyle/>
          <a:p>
            <a:fld id="{71CA9386-9BE4-EA49-9EDB-F12E7C227A4A}" type="slidenum">
              <a:rPr lang="en-US" smtClean="0"/>
              <a:t>‹#›</a:t>
            </a:fld>
            <a:endParaRPr lang="en-US"/>
          </a:p>
        </p:txBody>
      </p:sp>
    </p:spTree>
    <p:extLst>
      <p:ext uri="{BB962C8B-B14F-4D97-AF65-F5344CB8AC3E}">
        <p14:creationId xmlns:p14="http://schemas.microsoft.com/office/powerpoint/2010/main" val="2258486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C487C-6F3C-96AD-B5B8-76730B077E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B4925F-4B07-3334-D66D-6B081415458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8D2F843-7D4F-99D2-47CB-697E9AD55F0A}"/>
              </a:ext>
            </a:extLst>
          </p:cNvPr>
          <p:cNvSpPr>
            <a:spLocks noGrp="1"/>
          </p:cNvSpPr>
          <p:nvPr>
            <p:ph type="dt" sz="half" idx="10"/>
          </p:nvPr>
        </p:nvSpPr>
        <p:spPr/>
        <p:txBody>
          <a:bodyPr/>
          <a:lstStyle/>
          <a:p>
            <a:fld id="{C20FF452-74AF-DA49-827D-E8DA2FEC2B7F}" type="datetimeFigureOut">
              <a:rPr lang="en-US" smtClean="0"/>
              <a:t>3/21/24</a:t>
            </a:fld>
            <a:endParaRPr lang="en-US"/>
          </a:p>
        </p:txBody>
      </p:sp>
      <p:sp>
        <p:nvSpPr>
          <p:cNvPr id="5" name="Footer Placeholder 4">
            <a:extLst>
              <a:ext uri="{FF2B5EF4-FFF2-40B4-BE49-F238E27FC236}">
                <a16:creationId xmlns:a16="http://schemas.microsoft.com/office/drawing/2014/main" id="{BDE50BB6-532C-10CE-E27B-FCED067CD4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F81BF7-3D7A-EC95-9AF0-9EDCA6D85BCE}"/>
              </a:ext>
            </a:extLst>
          </p:cNvPr>
          <p:cNvSpPr>
            <a:spLocks noGrp="1"/>
          </p:cNvSpPr>
          <p:nvPr>
            <p:ph type="sldNum" sz="quarter" idx="12"/>
          </p:nvPr>
        </p:nvSpPr>
        <p:spPr/>
        <p:txBody>
          <a:bodyPr/>
          <a:lstStyle/>
          <a:p>
            <a:fld id="{71CA9386-9BE4-EA49-9EDB-F12E7C227A4A}" type="slidenum">
              <a:rPr lang="en-US" smtClean="0"/>
              <a:t>‹#›</a:t>
            </a:fld>
            <a:endParaRPr lang="en-US"/>
          </a:p>
        </p:txBody>
      </p:sp>
    </p:spTree>
    <p:extLst>
      <p:ext uri="{BB962C8B-B14F-4D97-AF65-F5344CB8AC3E}">
        <p14:creationId xmlns:p14="http://schemas.microsoft.com/office/powerpoint/2010/main" val="3344813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F516E-F8FA-44EA-1808-B0CADD28BD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062E8B-67B8-D122-EDB8-3228F075B2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747695-E2EF-4F70-5E9B-7FD6F6FB5F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3A93A6-2CA0-1D2D-C79B-5470F932019A}"/>
              </a:ext>
            </a:extLst>
          </p:cNvPr>
          <p:cNvSpPr>
            <a:spLocks noGrp="1"/>
          </p:cNvSpPr>
          <p:nvPr>
            <p:ph type="dt" sz="half" idx="10"/>
          </p:nvPr>
        </p:nvSpPr>
        <p:spPr/>
        <p:txBody>
          <a:bodyPr/>
          <a:lstStyle/>
          <a:p>
            <a:fld id="{C20FF452-74AF-DA49-827D-E8DA2FEC2B7F}" type="datetimeFigureOut">
              <a:rPr lang="en-US" smtClean="0"/>
              <a:t>3/21/24</a:t>
            </a:fld>
            <a:endParaRPr lang="en-US"/>
          </a:p>
        </p:txBody>
      </p:sp>
      <p:sp>
        <p:nvSpPr>
          <p:cNvPr id="6" name="Footer Placeholder 5">
            <a:extLst>
              <a:ext uri="{FF2B5EF4-FFF2-40B4-BE49-F238E27FC236}">
                <a16:creationId xmlns:a16="http://schemas.microsoft.com/office/drawing/2014/main" id="{89440A9F-F272-6D1B-8804-522A36527F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507F28-8476-5CC9-C0B0-40924D14F984}"/>
              </a:ext>
            </a:extLst>
          </p:cNvPr>
          <p:cNvSpPr>
            <a:spLocks noGrp="1"/>
          </p:cNvSpPr>
          <p:nvPr>
            <p:ph type="sldNum" sz="quarter" idx="12"/>
          </p:nvPr>
        </p:nvSpPr>
        <p:spPr/>
        <p:txBody>
          <a:bodyPr/>
          <a:lstStyle/>
          <a:p>
            <a:fld id="{71CA9386-9BE4-EA49-9EDB-F12E7C227A4A}" type="slidenum">
              <a:rPr lang="en-US" smtClean="0"/>
              <a:t>‹#›</a:t>
            </a:fld>
            <a:endParaRPr lang="en-US"/>
          </a:p>
        </p:txBody>
      </p:sp>
    </p:spTree>
    <p:extLst>
      <p:ext uri="{BB962C8B-B14F-4D97-AF65-F5344CB8AC3E}">
        <p14:creationId xmlns:p14="http://schemas.microsoft.com/office/powerpoint/2010/main" val="2425253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6D96D-B644-BCD7-66A7-D875A9FC25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97A3C56-C8AE-FD27-DCDC-3F87A4CCE3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5036279-26A5-AEBD-96C3-CBCDD8AECA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D90D5C-E46B-FF67-3B84-3E2B26934C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F506A3-5E35-1A54-6952-B759C88F81E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74DB97-127D-4A1B-718D-0ACF6E572E71}"/>
              </a:ext>
            </a:extLst>
          </p:cNvPr>
          <p:cNvSpPr>
            <a:spLocks noGrp="1"/>
          </p:cNvSpPr>
          <p:nvPr>
            <p:ph type="dt" sz="half" idx="10"/>
          </p:nvPr>
        </p:nvSpPr>
        <p:spPr/>
        <p:txBody>
          <a:bodyPr/>
          <a:lstStyle/>
          <a:p>
            <a:fld id="{C20FF452-74AF-DA49-827D-E8DA2FEC2B7F}" type="datetimeFigureOut">
              <a:rPr lang="en-US" smtClean="0"/>
              <a:t>3/21/24</a:t>
            </a:fld>
            <a:endParaRPr lang="en-US"/>
          </a:p>
        </p:txBody>
      </p:sp>
      <p:sp>
        <p:nvSpPr>
          <p:cNvPr id="8" name="Footer Placeholder 7">
            <a:extLst>
              <a:ext uri="{FF2B5EF4-FFF2-40B4-BE49-F238E27FC236}">
                <a16:creationId xmlns:a16="http://schemas.microsoft.com/office/drawing/2014/main" id="{49187748-46B7-B8BA-166E-AD3945B86A4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62737F1-7625-5BD6-05C1-8E8CA095298A}"/>
              </a:ext>
            </a:extLst>
          </p:cNvPr>
          <p:cNvSpPr>
            <a:spLocks noGrp="1"/>
          </p:cNvSpPr>
          <p:nvPr>
            <p:ph type="sldNum" sz="quarter" idx="12"/>
          </p:nvPr>
        </p:nvSpPr>
        <p:spPr/>
        <p:txBody>
          <a:bodyPr/>
          <a:lstStyle/>
          <a:p>
            <a:fld id="{71CA9386-9BE4-EA49-9EDB-F12E7C227A4A}" type="slidenum">
              <a:rPr lang="en-US" smtClean="0"/>
              <a:t>‹#›</a:t>
            </a:fld>
            <a:endParaRPr lang="en-US"/>
          </a:p>
        </p:txBody>
      </p:sp>
    </p:spTree>
    <p:extLst>
      <p:ext uri="{BB962C8B-B14F-4D97-AF65-F5344CB8AC3E}">
        <p14:creationId xmlns:p14="http://schemas.microsoft.com/office/powerpoint/2010/main" val="1717613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DC96C-8B36-317E-D654-EB2E3A022EC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8567B74-2F22-F9C3-7BCF-17B3BCED7021}"/>
              </a:ext>
            </a:extLst>
          </p:cNvPr>
          <p:cNvSpPr>
            <a:spLocks noGrp="1"/>
          </p:cNvSpPr>
          <p:nvPr>
            <p:ph type="dt" sz="half" idx="10"/>
          </p:nvPr>
        </p:nvSpPr>
        <p:spPr/>
        <p:txBody>
          <a:bodyPr/>
          <a:lstStyle/>
          <a:p>
            <a:fld id="{C20FF452-74AF-DA49-827D-E8DA2FEC2B7F}" type="datetimeFigureOut">
              <a:rPr lang="en-US" smtClean="0"/>
              <a:t>3/21/24</a:t>
            </a:fld>
            <a:endParaRPr lang="en-US"/>
          </a:p>
        </p:txBody>
      </p:sp>
      <p:sp>
        <p:nvSpPr>
          <p:cNvPr id="4" name="Footer Placeholder 3">
            <a:extLst>
              <a:ext uri="{FF2B5EF4-FFF2-40B4-BE49-F238E27FC236}">
                <a16:creationId xmlns:a16="http://schemas.microsoft.com/office/drawing/2014/main" id="{DDF19126-CD1B-EDAC-5142-6DFC9E037C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721E345-EE04-9303-4B17-9960ED95F70F}"/>
              </a:ext>
            </a:extLst>
          </p:cNvPr>
          <p:cNvSpPr>
            <a:spLocks noGrp="1"/>
          </p:cNvSpPr>
          <p:nvPr>
            <p:ph type="sldNum" sz="quarter" idx="12"/>
          </p:nvPr>
        </p:nvSpPr>
        <p:spPr/>
        <p:txBody>
          <a:bodyPr/>
          <a:lstStyle/>
          <a:p>
            <a:fld id="{71CA9386-9BE4-EA49-9EDB-F12E7C227A4A}" type="slidenum">
              <a:rPr lang="en-US" smtClean="0"/>
              <a:t>‹#›</a:t>
            </a:fld>
            <a:endParaRPr lang="en-US"/>
          </a:p>
        </p:txBody>
      </p:sp>
    </p:spTree>
    <p:extLst>
      <p:ext uri="{BB962C8B-B14F-4D97-AF65-F5344CB8AC3E}">
        <p14:creationId xmlns:p14="http://schemas.microsoft.com/office/powerpoint/2010/main" val="3550545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BA54C3-CC32-C787-606D-1DB8EED01ED7}"/>
              </a:ext>
            </a:extLst>
          </p:cNvPr>
          <p:cNvSpPr>
            <a:spLocks noGrp="1"/>
          </p:cNvSpPr>
          <p:nvPr>
            <p:ph type="dt" sz="half" idx="10"/>
          </p:nvPr>
        </p:nvSpPr>
        <p:spPr/>
        <p:txBody>
          <a:bodyPr/>
          <a:lstStyle/>
          <a:p>
            <a:fld id="{C20FF452-74AF-DA49-827D-E8DA2FEC2B7F}" type="datetimeFigureOut">
              <a:rPr lang="en-US" smtClean="0"/>
              <a:t>3/21/24</a:t>
            </a:fld>
            <a:endParaRPr lang="en-US"/>
          </a:p>
        </p:txBody>
      </p:sp>
      <p:sp>
        <p:nvSpPr>
          <p:cNvPr id="3" name="Footer Placeholder 2">
            <a:extLst>
              <a:ext uri="{FF2B5EF4-FFF2-40B4-BE49-F238E27FC236}">
                <a16:creationId xmlns:a16="http://schemas.microsoft.com/office/drawing/2014/main" id="{FC2DA10E-F7D1-DCC0-A687-DF4C3C8D93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98BF762-40D9-CC8D-3781-29B1016F0B35}"/>
              </a:ext>
            </a:extLst>
          </p:cNvPr>
          <p:cNvSpPr>
            <a:spLocks noGrp="1"/>
          </p:cNvSpPr>
          <p:nvPr>
            <p:ph type="sldNum" sz="quarter" idx="12"/>
          </p:nvPr>
        </p:nvSpPr>
        <p:spPr/>
        <p:txBody>
          <a:bodyPr/>
          <a:lstStyle/>
          <a:p>
            <a:fld id="{71CA9386-9BE4-EA49-9EDB-F12E7C227A4A}" type="slidenum">
              <a:rPr lang="en-US" smtClean="0"/>
              <a:t>‹#›</a:t>
            </a:fld>
            <a:endParaRPr lang="en-US"/>
          </a:p>
        </p:txBody>
      </p:sp>
    </p:spTree>
    <p:extLst>
      <p:ext uri="{BB962C8B-B14F-4D97-AF65-F5344CB8AC3E}">
        <p14:creationId xmlns:p14="http://schemas.microsoft.com/office/powerpoint/2010/main" val="1831647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1774A-1AB3-84BD-C104-80E98AD2D0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2E5F604-8ECC-043F-3780-80B5E62238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DD85C4E-FB48-4EF0-C966-5E43EFFA55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15D505-0880-FC88-EF91-427BC523D0D9}"/>
              </a:ext>
            </a:extLst>
          </p:cNvPr>
          <p:cNvSpPr>
            <a:spLocks noGrp="1"/>
          </p:cNvSpPr>
          <p:nvPr>
            <p:ph type="dt" sz="half" idx="10"/>
          </p:nvPr>
        </p:nvSpPr>
        <p:spPr/>
        <p:txBody>
          <a:bodyPr/>
          <a:lstStyle/>
          <a:p>
            <a:fld id="{C20FF452-74AF-DA49-827D-E8DA2FEC2B7F}" type="datetimeFigureOut">
              <a:rPr lang="en-US" smtClean="0"/>
              <a:t>3/21/24</a:t>
            </a:fld>
            <a:endParaRPr lang="en-US"/>
          </a:p>
        </p:txBody>
      </p:sp>
      <p:sp>
        <p:nvSpPr>
          <p:cNvPr id="6" name="Footer Placeholder 5">
            <a:extLst>
              <a:ext uri="{FF2B5EF4-FFF2-40B4-BE49-F238E27FC236}">
                <a16:creationId xmlns:a16="http://schemas.microsoft.com/office/drawing/2014/main" id="{C762A118-F0C4-7A21-F02E-927CAF2A46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1CD266-EFDB-B8AE-DB23-2389F55675F6}"/>
              </a:ext>
            </a:extLst>
          </p:cNvPr>
          <p:cNvSpPr>
            <a:spLocks noGrp="1"/>
          </p:cNvSpPr>
          <p:nvPr>
            <p:ph type="sldNum" sz="quarter" idx="12"/>
          </p:nvPr>
        </p:nvSpPr>
        <p:spPr/>
        <p:txBody>
          <a:bodyPr/>
          <a:lstStyle/>
          <a:p>
            <a:fld id="{71CA9386-9BE4-EA49-9EDB-F12E7C227A4A}" type="slidenum">
              <a:rPr lang="en-US" smtClean="0"/>
              <a:t>‹#›</a:t>
            </a:fld>
            <a:endParaRPr lang="en-US"/>
          </a:p>
        </p:txBody>
      </p:sp>
    </p:spTree>
    <p:extLst>
      <p:ext uri="{BB962C8B-B14F-4D97-AF65-F5344CB8AC3E}">
        <p14:creationId xmlns:p14="http://schemas.microsoft.com/office/powerpoint/2010/main" val="4095616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5A779-AA0B-612A-240B-BC47433C95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8E9478-3B37-0B50-5DC1-78BDA9AECC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C4EF9F-F3C0-0093-44A7-12D27ADB39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50DC52-B4DA-BDCE-5D5A-830F1597C947}"/>
              </a:ext>
            </a:extLst>
          </p:cNvPr>
          <p:cNvSpPr>
            <a:spLocks noGrp="1"/>
          </p:cNvSpPr>
          <p:nvPr>
            <p:ph type="dt" sz="half" idx="10"/>
          </p:nvPr>
        </p:nvSpPr>
        <p:spPr/>
        <p:txBody>
          <a:bodyPr/>
          <a:lstStyle/>
          <a:p>
            <a:fld id="{C20FF452-74AF-DA49-827D-E8DA2FEC2B7F}" type="datetimeFigureOut">
              <a:rPr lang="en-US" smtClean="0"/>
              <a:t>3/21/24</a:t>
            </a:fld>
            <a:endParaRPr lang="en-US"/>
          </a:p>
        </p:txBody>
      </p:sp>
      <p:sp>
        <p:nvSpPr>
          <p:cNvPr id="6" name="Footer Placeholder 5">
            <a:extLst>
              <a:ext uri="{FF2B5EF4-FFF2-40B4-BE49-F238E27FC236}">
                <a16:creationId xmlns:a16="http://schemas.microsoft.com/office/drawing/2014/main" id="{3632E7B4-07C9-2E49-6B16-0B7720DE9D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48CFBF-7D53-837C-C7E1-DFA28F777075}"/>
              </a:ext>
            </a:extLst>
          </p:cNvPr>
          <p:cNvSpPr>
            <a:spLocks noGrp="1"/>
          </p:cNvSpPr>
          <p:nvPr>
            <p:ph type="sldNum" sz="quarter" idx="12"/>
          </p:nvPr>
        </p:nvSpPr>
        <p:spPr/>
        <p:txBody>
          <a:bodyPr/>
          <a:lstStyle/>
          <a:p>
            <a:fld id="{71CA9386-9BE4-EA49-9EDB-F12E7C227A4A}" type="slidenum">
              <a:rPr lang="en-US" smtClean="0"/>
              <a:t>‹#›</a:t>
            </a:fld>
            <a:endParaRPr lang="en-US"/>
          </a:p>
        </p:txBody>
      </p:sp>
    </p:spTree>
    <p:extLst>
      <p:ext uri="{BB962C8B-B14F-4D97-AF65-F5344CB8AC3E}">
        <p14:creationId xmlns:p14="http://schemas.microsoft.com/office/powerpoint/2010/main" val="3141790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E00B95-3F42-2939-1BA4-D5BC41FF52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76BB42-FC12-BC22-DEE6-AE32190485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6763C4-B033-D421-11F4-13187E3D4E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20FF452-74AF-DA49-827D-E8DA2FEC2B7F}" type="datetimeFigureOut">
              <a:rPr lang="en-US" smtClean="0"/>
              <a:t>3/21/24</a:t>
            </a:fld>
            <a:endParaRPr lang="en-US"/>
          </a:p>
        </p:txBody>
      </p:sp>
      <p:sp>
        <p:nvSpPr>
          <p:cNvPr id="5" name="Footer Placeholder 4">
            <a:extLst>
              <a:ext uri="{FF2B5EF4-FFF2-40B4-BE49-F238E27FC236}">
                <a16:creationId xmlns:a16="http://schemas.microsoft.com/office/drawing/2014/main" id="{57234A3F-636A-BA4B-4615-35EAB1545A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A1C107C-A451-E111-6588-0939AC3717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1CA9386-9BE4-EA49-9EDB-F12E7C227A4A}" type="slidenum">
              <a:rPr lang="en-US" smtClean="0"/>
              <a:t>‹#›</a:t>
            </a:fld>
            <a:endParaRPr lang="en-US"/>
          </a:p>
        </p:txBody>
      </p:sp>
    </p:spTree>
    <p:extLst>
      <p:ext uri="{BB962C8B-B14F-4D97-AF65-F5344CB8AC3E}">
        <p14:creationId xmlns:p14="http://schemas.microsoft.com/office/powerpoint/2010/main" val="3102479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29.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Layout" Target="../slideLayouts/slideLayout2.xml"/><Relationship Id="rId7" Type="http://schemas.openxmlformats.org/officeDocument/2006/relationships/image" Target="../media/image32.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notesSlide" Target="../notesSlides/notesSlide12.xml"/><Relationship Id="rId9"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4.png"/><Relationship Id="rId5" Type="http://schemas.openxmlformats.org/officeDocument/2006/relationships/image" Target="../media/image30.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4.png"/><Relationship Id="rId5" Type="http://schemas.openxmlformats.org/officeDocument/2006/relationships/chart" Target="../charts/chart1.xml"/><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slideLayout" Target="../slideLayouts/slideLayout2.xml"/><Relationship Id="rId7" Type="http://schemas.openxmlformats.org/officeDocument/2006/relationships/image" Target="../media/image43.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42.svg"/><Relationship Id="rId11" Type="http://schemas.openxmlformats.org/officeDocument/2006/relationships/image" Target="../media/image4.pn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notesSlide" Target="../notesSlides/notesSlide18.xml"/><Relationship Id="rId9" Type="http://schemas.openxmlformats.org/officeDocument/2006/relationships/image" Target="../media/image45.png"/></Relationships>
</file>

<file path=ppt/slides/_rels/slide1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hyperlink" Target="https://doi.org/10.1126/science.aaa8415" TargetMode="Externa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hyperlink" Target="https://doi.org/10.1007/s11749-016-0481-7" TargetMode="External"/><Relationship Id="rId5" Type="http://schemas.openxmlformats.org/officeDocument/2006/relationships/hyperlink" Target="https://doi.org/10.1007/978-1-60327-241-4_13" TargetMode="Externa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49.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notesSlide" Target="../notesSlides/notesSlide20.xml"/><Relationship Id="rId9" Type="http://schemas.openxmlformats.org/officeDocument/2006/relationships/hyperlink" Target="https://github.com/Tadelgado42/IsoPredict" TargetMode="Externa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4.png"/><Relationship Id="rId5" Type="http://schemas.openxmlformats.org/officeDocument/2006/relationships/image" Target="../media/image50.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4.png"/><Relationship Id="rId5" Type="http://schemas.openxmlformats.org/officeDocument/2006/relationships/image" Target="../media/image51.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diagramLayout" Target="../diagrams/layout1.xml"/><Relationship Id="rId12" Type="http://schemas.openxmlformats.org/officeDocument/2006/relationships/image" Target="../media/image9.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Data" Target="../diagrams/data1.xml"/><Relationship Id="rId11" Type="http://schemas.openxmlformats.org/officeDocument/2006/relationships/image" Target="../media/image8.png"/><Relationship Id="rId5" Type="http://schemas.openxmlformats.org/officeDocument/2006/relationships/image" Target="../media/image5.png"/><Relationship Id="rId10" Type="http://schemas.microsoft.com/office/2007/relationships/diagramDrawing" Target="../diagrams/drawing1.xml"/><Relationship Id="rId4" Type="http://schemas.openxmlformats.org/officeDocument/2006/relationships/notesSlide" Target="../notesSlides/notesSlide3.xml"/><Relationship Id="rId9" Type="http://schemas.openxmlformats.org/officeDocument/2006/relationships/diagramColors" Target="../diagrams/colors1.xml"/><Relationship Id="rId1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13" Type="http://schemas.openxmlformats.org/officeDocument/2006/relationships/diagramColors" Target="../diagrams/colors3.xml"/><Relationship Id="rId18" Type="http://schemas.openxmlformats.org/officeDocument/2006/relationships/image" Target="../media/image10.png"/><Relationship Id="rId3" Type="http://schemas.openxmlformats.org/officeDocument/2006/relationships/slideLayout" Target="../slideLayouts/slideLayout2.xml"/><Relationship Id="rId21" Type="http://schemas.openxmlformats.org/officeDocument/2006/relationships/diagramQuickStyle" Target="../diagrams/quickStyle4.xml"/><Relationship Id="rId7" Type="http://schemas.openxmlformats.org/officeDocument/2006/relationships/diagramQuickStyle" Target="../diagrams/quickStyle2.xml"/><Relationship Id="rId12" Type="http://schemas.openxmlformats.org/officeDocument/2006/relationships/diagramQuickStyle" Target="../diagrams/quickStyle3.xml"/><Relationship Id="rId17" Type="http://schemas.openxmlformats.org/officeDocument/2006/relationships/image" Target="../media/image9.png"/><Relationship Id="rId2" Type="http://schemas.openxmlformats.org/officeDocument/2006/relationships/audio" Target="../media/media4.m4a"/><Relationship Id="rId16" Type="http://schemas.openxmlformats.org/officeDocument/2006/relationships/image" Target="../media/image8.png"/><Relationship Id="rId20" Type="http://schemas.openxmlformats.org/officeDocument/2006/relationships/diagramLayout" Target="../diagrams/layout4.xml"/><Relationship Id="rId1" Type="http://schemas.microsoft.com/office/2007/relationships/media" Target="../media/media4.m4a"/><Relationship Id="rId6" Type="http://schemas.openxmlformats.org/officeDocument/2006/relationships/diagramLayout" Target="../diagrams/layout2.xml"/><Relationship Id="rId11" Type="http://schemas.openxmlformats.org/officeDocument/2006/relationships/diagramLayout" Target="../diagrams/layout3.xml"/><Relationship Id="rId24" Type="http://schemas.openxmlformats.org/officeDocument/2006/relationships/image" Target="../media/image4.png"/><Relationship Id="rId5" Type="http://schemas.openxmlformats.org/officeDocument/2006/relationships/diagramData" Target="../diagrams/data2.xml"/><Relationship Id="rId15" Type="http://schemas.openxmlformats.org/officeDocument/2006/relationships/image" Target="../media/image5.png"/><Relationship Id="rId23" Type="http://schemas.microsoft.com/office/2007/relationships/diagramDrawing" Target="../diagrams/drawing4.xml"/><Relationship Id="rId10" Type="http://schemas.openxmlformats.org/officeDocument/2006/relationships/diagramData" Target="../diagrams/data3.xml"/><Relationship Id="rId19" Type="http://schemas.openxmlformats.org/officeDocument/2006/relationships/diagramData" Target="../diagrams/data4.xml"/><Relationship Id="rId4" Type="http://schemas.openxmlformats.org/officeDocument/2006/relationships/notesSlide" Target="../notesSlides/notesSlide4.xml"/><Relationship Id="rId9" Type="http://schemas.microsoft.com/office/2007/relationships/diagramDrawing" Target="../diagrams/drawing2.xml"/><Relationship Id="rId14" Type="http://schemas.microsoft.com/office/2007/relationships/diagramDrawing" Target="../diagrams/drawing3.xml"/><Relationship Id="rId22" Type="http://schemas.openxmlformats.org/officeDocument/2006/relationships/diagramColors" Target="../diagrams/colors4.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5.xml"/><Relationship Id="rId13" Type="http://schemas.openxmlformats.org/officeDocument/2006/relationships/diagramQuickStyle" Target="../diagrams/quickStyle6.xml"/><Relationship Id="rId18" Type="http://schemas.openxmlformats.org/officeDocument/2006/relationships/image" Target="../media/image10.png"/><Relationship Id="rId3" Type="http://schemas.openxmlformats.org/officeDocument/2006/relationships/slideLayout" Target="../slideLayouts/slideLayout2.xml"/><Relationship Id="rId21" Type="http://schemas.openxmlformats.org/officeDocument/2006/relationships/diagramQuickStyle" Target="../diagrams/quickStyle7.xml"/><Relationship Id="rId7" Type="http://schemas.openxmlformats.org/officeDocument/2006/relationships/diagramQuickStyle" Target="../diagrams/quickStyle5.xml"/><Relationship Id="rId12" Type="http://schemas.openxmlformats.org/officeDocument/2006/relationships/diagramLayout" Target="../diagrams/layout6.xml"/><Relationship Id="rId17" Type="http://schemas.openxmlformats.org/officeDocument/2006/relationships/image" Target="../media/image9.png"/><Relationship Id="rId2" Type="http://schemas.openxmlformats.org/officeDocument/2006/relationships/audio" Target="../media/media5.m4a"/><Relationship Id="rId16" Type="http://schemas.openxmlformats.org/officeDocument/2006/relationships/image" Target="../media/image8.png"/><Relationship Id="rId20" Type="http://schemas.openxmlformats.org/officeDocument/2006/relationships/diagramLayout" Target="../diagrams/layout7.xml"/><Relationship Id="rId1" Type="http://schemas.microsoft.com/office/2007/relationships/media" Target="../media/media5.m4a"/><Relationship Id="rId6" Type="http://schemas.openxmlformats.org/officeDocument/2006/relationships/diagramLayout" Target="../diagrams/layout5.xml"/><Relationship Id="rId11" Type="http://schemas.openxmlformats.org/officeDocument/2006/relationships/diagramData" Target="../diagrams/data6.xml"/><Relationship Id="rId24" Type="http://schemas.openxmlformats.org/officeDocument/2006/relationships/image" Target="../media/image4.png"/><Relationship Id="rId5" Type="http://schemas.openxmlformats.org/officeDocument/2006/relationships/diagramData" Target="../diagrams/data5.xml"/><Relationship Id="rId15" Type="http://schemas.microsoft.com/office/2007/relationships/diagramDrawing" Target="../diagrams/drawing6.xml"/><Relationship Id="rId23" Type="http://schemas.microsoft.com/office/2007/relationships/diagramDrawing" Target="../diagrams/drawing7.xml"/><Relationship Id="rId10" Type="http://schemas.openxmlformats.org/officeDocument/2006/relationships/image" Target="../media/image5.png"/><Relationship Id="rId19" Type="http://schemas.openxmlformats.org/officeDocument/2006/relationships/diagramData" Target="../diagrams/data7.xml"/><Relationship Id="rId4" Type="http://schemas.openxmlformats.org/officeDocument/2006/relationships/notesSlide" Target="../notesSlides/notesSlide5.xml"/><Relationship Id="rId9" Type="http://schemas.microsoft.com/office/2007/relationships/diagramDrawing" Target="../diagrams/drawing5.xml"/><Relationship Id="rId14" Type="http://schemas.openxmlformats.org/officeDocument/2006/relationships/diagramColors" Target="../diagrams/colors6.xml"/><Relationship Id="rId22" Type="http://schemas.openxmlformats.org/officeDocument/2006/relationships/diagramColors" Target="../diagrams/colors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2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1.xml"/><Relationship Id="rId6" Type="http://schemas.openxmlformats.org/officeDocument/2006/relationships/image" Target="../media/image2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26.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hyperlink" Target="https://github.com/Tadelgado42/IsoPredict" TargetMode="External"/><Relationship Id="rId5" Type="http://schemas.openxmlformats.org/officeDocument/2006/relationships/image" Target="../media/image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up of a colorful painting&#10;&#10;Description automatically generated">
            <a:extLst>
              <a:ext uri="{FF2B5EF4-FFF2-40B4-BE49-F238E27FC236}">
                <a16:creationId xmlns:a16="http://schemas.microsoft.com/office/drawing/2014/main" id="{6350A5E5-A1AE-41BB-F2AB-4BAB61711D6B}"/>
              </a:ext>
            </a:extLst>
          </p:cNvPr>
          <p:cNvPicPr>
            <a:picLocks noChangeAspect="1"/>
          </p:cNvPicPr>
          <p:nvPr/>
        </p:nvPicPr>
        <p:blipFill rotWithShape="1">
          <a:blip r:embed="rId5"/>
          <a:srcRect t="265" r="24160" b="8826"/>
          <a:stretch/>
        </p:blipFill>
        <p:spPr>
          <a:xfrm>
            <a:off x="3523488" y="10"/>
            <a:ext cx="8668512" cy="6857990"/>
          </a:xfrm>
          <a:prstGeom prst="rect">
            <a:avLst/>
          </a:prstGeom>
        </p:spPr>
      </p:pic>
      <p:sp>
        <p:nvSpPr>
          <p:cNvPr id="22" name="Rectangle 2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1E81F8-BDA2-2C3B-E37D-8D4A7EB091BA}"/>
              </a:ext>
            </a:extLst>
          </p:cNvPr>
          <p:cNvSpPr>
            <a:spLocks noGrp="1"/>
          </p:cNvSpPr>
          <p:nvPr>
            <p:ph type="ctrTitle"/>
          </p:nvPr>
        </p:nvSpPr>
        <p:spPr>
          <a:xfrm>
            <a:off x="477981" y="1122363"/>
            <a:ext cx="4023360" cy="3204134"/>
          </a:xfrm>
        </p:spPr>
        <p:txBody>
          <a:bodyPr anchor="b">
            <a:normAutofit/>
          </a:bodyPr>
          <a:lstStyle/>
          <a:p>
            <a:pPr algn="l"/>
            <a:r>
              <a:rPr lang="en-US" sz="3000" b="1" i="0" u="none" strike="noStrike" dirty="0">
                <a:effectLst/>
                <a:latin typeface="Times New Roman" panose="02020603050405020304" pitchFamily="18" charset="0"/>
                <a:cs typeface="Times New Roman" panose="02020603050405020304" pitchFamily="18" charset="0"/>
              </a:rPr>
              <a:t>Evaluating the Efficacy of Artificial Neural Networks in Classifying Isotopic Signatures: </a:t>
            </a:r>
            <a:br>
              <a:rPr lang="en-US" sz="3000" b="1" i="0" u="none" strike="noStrike" dirty="0">
                <a:effectLst/>
                <a:latin typeface="Times New Roman" panose="02020603050405020304" pitchFamily="18" charset="0"/>
                <a:cs typeface="Times New Roman" panose="02020603050405020304" pitchFamily="18" charset="0"/>
              </a:rPr>
            </a:br>
            <a:r>
              <a:rPr lang="en-US" sz="3000" i="0" u="none" strike="noStrike" dirty="0">
                <a:effectLst/>
                <a:latin typeface="Times New Roman" panose="02020603050405020304" pitchFamily="18" charset="0"/>
                <a:cs typeface="Times New Roman" panose="02020603050405020304" pitchFamily="18" charset="0"/>
              </a:rPr>
              <a:t>Applications for Forensic Provenancing</a:t>
            </a:r>
            <a:endParaRPr lang="en-US" sz="30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FA4512EB-2A20-6EE9-2A6A-35313237315A}"/>
              </a:ext>
            </a:extLst>
          </p:cNvPr>
          <p:cNvSpPr>
            <a:spLocks noGrp="1"/>
          </p:cNvSpPr>
          <p:nvPr>
            <p:ph type="subTitle" idx="1"/>
          </p:nvPr>
        </p:nvSpPr>
        <p:spPr>
          <a:xfrm>
            <a:off x="477980" y="4872922"/>
            <a:ext cx="4023359" cy="1208141"/>
          </a:xfrm>
        </p:spPr>
        <p:txBody>
          <a:bodyPr>
            <a:normAutofit fontScale="70000" lnSpcReduction="20000"/>
          </a:bodyPr>
          <a:lstStyle/>
          <a:p>
            <a:pPr algn="l"/>
            <a:r>
              <a:rPr lang="en-US" sz="2100" dirty="0">
                <a:latin typeface="Times New Roman" panose="02020603050405020304" pitchFamily="18" charset="0"/>
                <a:cs typeface="Times New Roman" panose="02020603050405020304" pitchFamily="18" charset="0"/>
              </a:rPr>
              <a:t>Thomas A. Delgado, M.A.</a:t>
            </a:r>
            <a:r>
              <a:rPr lang="en-US" sz="2100" baseline="30000" dirty="0">
                <a:latin typeface="Times New Roman" panose="02020603050405020304" pitchFamily="18" charset="0"/>
                <a:cs typeface="Times New Roman" panose="02020603050405020304" pitchFamily="18" charset="0"/>
              </a:rPr>
              <a:t>1</a:t>
            </a:r>
            <a:endParaRPr lang="en-US" sz="2100" dirty="0">
              <a:latin typeface="Times New Roman" panose="02020603050405020304" pitchFamily="18" charset="0"/>
              <a:cs typeface="Times New Roman" panose="02020603050405020304" pitchFamily="18" charset="0"/>
            </a:endParaRPr>
          </a:p>
          <a:p>
            <a:pPr algn="l"/>
            <a:r>
              <a:rPr lang="en-US" sz="2100" dirty="0">
                <a:latin typeface="Times New Roman" panose="02020603050405020304" pitchFamily="18" charset="0"/>
                <a:cs typeface="Times New Roman" panose="02020603050405020304" pitchFamily="18" charset="0"/>
              </a:rPr>
              <a:t>Eric J. Bartelink, Ph.D.</a:t>
            </a:r>
            <a:r>
              <a:rPr lang="en-US" sz="2100" baseline="30000" dirty="0">
                <a:latin typeface="Times New Roman" panose="02020603050405020304" pitchFamily="18" charset="0"/>
                <a:cs typeface="Times New Roman" panose="02020603050405020304" pitchFamily="18" charset="0"/>
              </a:rPr>
              <a:t>1</a:t>
            </a:r>
            <a:endParaRPr lang="en-US" sz="2100" dirty="0">
              <a:latin typeface="Times New Roman" panose="02020603050405020304" pitchFamily="18" charset="0"/>
              <a:cs typeface="Times New Roman" panose="02020603050405020304" pitchFamily="18" charset="0"/>
            </a:endParaRPr>
          </a:p>
          <a:p>
            <a:pPr algn="l"/>
            <a:r>
              <a:rPr lang="en-US" sz="2100" dirty="0">
                <a:latin typeface="Times New Roman" panose="02020603050405020304" pitchFamily="18" charset="0"/>
                <a:cs typeface="Times New Roman" panose="02020603050405020304" pitchFamily="18" charset="0"/>
              </a:rPr>
              <a:t>R. Carter Tillquist, Ph.D.</a:t>
            </a:r>
            <a:r>
              <a:rPr lang="en-US" sz="2100" baseline="30000" dirty="0">
                <a:latin typeface="Times New Roman" panose="02020603050405020304" pitchFamily="18" charset="0"/>
                <a:cs typeface="Times New Roman" panose="02020603050405020304" pitchFamily="18" charset="0"/>
              </a:rPr>
              <a:t>2</a:t>
            </a:r>
          </a:p>
          <a:p>
            <a:pPr algn="l"/>
            <a:endParaRPr lang="en-US" sz="1000" baseline="30000" dirty="0">
              <a:latin typeface="Times New Roman" panose="02020603050405020304" pitchFamily="18" charset="0"/>
              <a:cs typeface="Times New Roman" panose="02020603050405020304" pitchFamily="18" charset="0"/>
            </a:endParaRPr>
          </a:p>
          <a:p>
            <a:pPr algn="l">
              <a:lnSpc>
                <a:spcPct val="110000"/>
              </a:lnSpc>
              <a:spcBef>
                <a:spcPts val="0"/>
              </a:spcBef>
            </a:pPr>
            <a:r>
              <a:rPr lang="en-US" sz="1000" baseline="30000" dirty="0">
                <a:latin typeface="Times New Roman" panose="02020603050405020304" pitchFamily="18" charset="0"/>
                <a:cs typeface="Times New Roman" panose="02020603050405020304" pitchFamily="18" charset="0"/>
              </a:rPr>
              <a:t>1</a:t>
            </a:r>
            <a:r>
              <a:rPr lang="en-US" sz="1000" dirty="0">
                <a:latin typeface="Times New Roman" panose="02020603050405020304" pitchFamily="18" charset="0"/>
                <a:cs typeface="Times New Roman" panose="02020603050405020304" pitchFamily="18" charset="0"/>
              </a:rPr>
              <a:t>California State University, Chico – Anthropology</a:t>
            </a:r>
          </a:p>
          <a:p>
            <a:pPr algn="l">
              <a:lnSpc>
                <a:spcPct val="110000"/>
              </a:lnSpc>
              <a:spcBef>
                <a:spcPts val="0"/>
              </a:spcBef>
            </a:pPr>
            <a:r>
              <a:rPr lang="en-US" sz="1000" baseline="30000" dirty="0">
                <a:latin typeface="Times New Roman" panose="02020603050405020304" pitchFamily="18" charset="0"/>
                <a:cs typeface="Times New Roman" panose="02020603050405020304" pitchFamily="18" charset="0"/>
              </a:rPr>
              <a:t>2</a:t>
            </a:r>
            <a:r>
              <a:rPr lang="en-US" sz="1000" dirty="0">
                <a:latin typeface="Times New Roman" panose="02020603050405020304" pitchFamily="18" charset="0"/>
                <a:cs typeface="Times New Roman" panose="02020603050405020304" pitchFamily="18" charset="0"/>
              </a:rPr>
              <a:t>California State University, Chico – Computer Science</a:t>
            </a:r>
          </a:p>
        </p:txBody>
      </p:sp>
      <p:sp>
        <p:nvSpPr>
          <p:cNvPr id="24" name="Rectangle 2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Video 3">
            <a:extLst>
              <a:ext uri="{FF2B5EF4-FFF2-40B4-BE49-F238E27FC236}">
                <a16:creationId xmlns:a16="http://schemas.microsoft.com/office/drawing/2014/main" id="{CCC24409-8B9C-5A4A-E37F-E97639047A88}"/>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pic>
        <p:nvPicPr>
          <p:cNvPr id="7" name="Video 6">
            <a:extLst>
              <a:ext uri="{FF2B5EF4-FFF2-40B4-BE49-F238E27FC236}">
                <a16:creationId xmlns:a16="http://schemas.microsoft.com/office/drawing/2014/main" id="{31E73916-72E7-678F-93EC-3D535265F528}"/>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81776557"/>
      </p:ext>
    </p:extLst>
  </p:cSld>
  <p:clrMapOvr>
    <a:masterClrMapping/>
  </p:clrMapOvr>
  <p:transition spd="slow" advTm="1300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4"/>
                </p:tgtEl>
              </p:cMediaNode>
            </p:video>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video>
              <p:cMediaNode vol="80000">
                <p:cTn id="16" fill="hold" display="0">
                  <p:stCondLst>
                    <p:cond delay="indefinite"/>
                  </p:stCondLst>
                </p:cTn>
                <p:tgtEl>
                  <p:spTgt spid="7"/>
                </p:tgtEl>
              </p:cMediaNode>
            </p:video>
            <p:seq concurrent="1" nextAc="seek">
              <p:cTn id="17" restart="whenNotActive" fill="hold" evtFilter="cancelBubble" nodeType="interactiveSeq">
                <p:stCondLst>
                  <p:cond evt="onClick" delay="0">
                    <p:tgtEl>
                      <p:spTgt spid="7"/>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F232A53-673E-406F-BB93-BF651C276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EFA124-08E4-5C81-7562-05B8AEF70F83}"/>
              </a:ext>
            </a:extLst>
          </p:cNvPr>
          <p:cNvSpPr>
            <a:spLocks noGrp="1"/>
          </p:cNvSpPr>
          <p:nvPr>
            <p:ph type="title"/>
          </p:nvPr>
        </p:nvSpPr>
        <p:spPr>
          <a:xfrm>
            <a:off x="841248" y="510047"/>
            <a:ext cx="3300984" cy="1645920"/>
          </a:xfrm>
        </p:spPr>
        <p:txBody>
          <a:bodyPr vert="horz" lIns="91440" tIns="45720" rIns="91440" bIns="45720" rtlCol="0" anchor="ctr">
            <a:normAutofit/>
          </a:bodyPr>
          <a:lstStyle/>
          <a:p>
            <a:r>
              <a:rPr lang="en-US" sz="2800" dirty="0"/>
              <a:t>Isotope Data Collection and Interpolation</a:t>
            </a:r>
          </a:p>
        </p:txBody>
      </p:sp>
      <p:sp>
        <p:nvSpPr>
          <p:cNvPr id="33" name="Rectangle 32">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Content Placeholder 2">
            <a:extLst>
              <a:ext uri="{FF2B5EF4-FFF2-40B4-BE49-F238E27FC236}">
                <a16:creationId xmlns:a16="http://schemas.microsoft.com/office/drawing/2014/main" id="{D7DC519A-7313-976F-7A83-02B2A9E18D79}"/>
              </a:ext>
            </a:extLst>
          </p:cNvPr>
          <p:cNvSpPr txBox="1">
            <a:spLocks/>
          </p:cNvSpPr>
          <p:nvPr/>
        </p:nvSpPr>
        <p:spPr>
          <a:xfrm>
            <a:off x="5250106" y="586822"/>
            <a:ext cx="6106742" cy="1645920"/>
          </a:xfrm>
          <a:prstGeom prst="rect">
            <a:avLst/>
          </a:prstGeom>
        </p:spPr>
        <p:txBody>
          <a:bodyPr vert="horz" lIns="91440" tIns="45720" rIns="91440" bIns="45720" rtlCol="0" anchor="ct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t>Water Isotope Dataset (</a:t>
            </a:r>
            <a:r>
              <a:rPr lang="en-US" sz="1800" b="1" dirty="0" err="1"/>
              <a:t>waterisotopes.org</a:t>
            </a:r>
            <a:r>
              <a:rPr lang="en-US" sz="1800" b="1" dirty="0"/>
              <a:t>)</a:t>
            </a:r>
          </a:p>
          <a:p>
            <a:r>
              <a:rPr lang="el-GR" sz="1800" i="1" dirty="0"/>
              <a:t>δ</a:t>
            </a:r>
            <a:r>
              <a:rPr lang="el-GR" sz="1800" baseline="30000" dirty="0"/>
              <a:t>2</a:t>
            </a:r>
            <a:r>
              <a:rPr lang="el-GR" sz="1800" dirty="0"/>
              <a:t>Η </a:t>
            </a:r>
            <a:r>
              <a:rPr lang="en-US" sz="1800" dirty="0"/>
              <a:t>and </a:t>
            </a:r>
            <a:r>
              <a:rPr lang="el-GR" sz="1800" i="1" dirty="0"/>
              <a:t>δ</a:t>
            </a:r>
            <a:r>
              <a:rPr lang="el-GR" sz="1800" baseline="30000" dirty="0"/>
              <a:t>18</a:t>
            </a:r>
            <a:r>
              <a:rPr lang="el-GR" sz="1800" dirty="0"/>
              <a:t>Ο </a:t>
            </a:r>
            <a:r>
              <a:rPr lang="en-US" sz="1800" dirty="0"/>
              <a:t>from tap and bottled water sources (n=171)</a:t>
            </a:r>
          </a:p>
          <a:p>
            <a:pPr marL="0" indent="0">
              <a:buNone/>
            </a:pPr>
            <a:r>
              <a:rPr lang="en-US" sz="1800" b="1" dirty="0"/>
              <a:t>Empirical Bayesian Kriging Dataset</a:t>
            </a:r>
          </a:p>
          <a:p>
            <a:r>
              <a:rPr lang="en-US" sz="1800" dirty="0"/>
              <a:t>Interpolates missing values (N=3,746; random sample n=720)</a:t>
            </a:r>
          </a:p>
          <a:p>
            <a:r>
              <a:rPr lang="en-US" sz="1800" dirty="0"/>
              <a:t>Standard error: </a:t>
            </a:r>
            <a:r>
              <a:rPr lang="el-GR" sz="1800" i="1" dirty="0"/>
              <a:t>δ</a:t>
            </a:r>
            <a:r>
              <a:rPr lang="el-GR" sz="1800" baseline="30000" dirty="0"/>
              <a:t>18</a:t>
            </a:r>
            <a:r>
              <a:rPr lang="el-GR" sz="1800" dirty="0"/>
              <a:t>Ο</a:t>
            </a:r>
            <a:r>
              <a:rPr lang="en-US" sz="1800" dirty="0"/>
              <a:t>=1.71‰; </a:t>
            </a:r>
            <a:r>
              <a:rPr lang="el-GR" sz="1800" i="1" dirty="0"/>
              <a:t>δ</a:t>
            </a:r>
            <a:r>
              <a:rPr lang="el-GR" sz="1800" baseline="30000" dirty="0"/>
              <a:t>2</a:t>
            </a:r>
            <a:r>
              <a:rPr lang="el-GR" sz="1800" dirty="0"/>
              <a:t>Η</a:t>
            </a:r>
            <a:r>
              <a:rPr lang="en-US" sz="1800" dirty="0"/>
              <a:t>=10.35‰ </a:t>
            </a:r>
          </a:p>
        </p:txBody>
      </p:sp>
      <p:grpSp>
        <p:nvGrpSpPr>
          <p:cNvPr id="13" name="Group 12">
            <a:extLst>
              <a:ext uri="{FF2B5EF4-FFF2-40B4-BE49-F238E27FC236}">
                <a16:creationId xmlns:a16="http://schemas.microsoft.com/office/drawing/2014/main" id="{4EE1CEDC-4BA7-259B-5705-AB1B4AD70122}"/>
              </a:ext>
            </a:extLst>
          </p:cNvPr>
          <p:cNvGrpSpPr/>
          <p:nvPr/>
        </p:nvGrpSpPr>
        <p:grpSpPr>
          <a:xfrm>
            <a:off x="618424" y="104072"/>
            <a:ext cx="1858266" cy="368549"/>
            <a:chOff x="0" y="0"/>
            <a:chExt cx="1858266" cy="368549"/>
          </a:xfrm>
        </p:grpSpPr>
        <p:sp>
          <p:nvSpPr>
            <p:cNvPr id="14" name="Rounded Rectangle 13">
              <a:extLst>
                <a:ext uri="{FF2B5EF4-FFF2-40B4-BE49-F238E27FC236}">
                  <a16:creationId xmlns:a16="http://schemas.microsoft.com/office/drawing/2014/main" id="{A1EA53E1-F0C2-F4D9-3D41-24B7269D315B}"/>
                </a:ext>
              </a:extLst>
            </p:cNvPr>
            <p:cNvSpPr/>
            <p:nvPr/>
          </p:nvSpPr>
          <p:spPr>
            <a:xfrm>
              <a:off x="0" y="0"/>
              <a:ext cx="1858266" cy="368549"/>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US"/>
            </a:p>
          </p:txBody>
        </p:sp>
        <p:sp>
          <p:nvSpPr>
            <p:cNvPr id="15" name="Rounded Rectangle 4">
              <a:extLst>
                <a:ext uri="{FF2B5EF4-FFF2-40B4-BE49-F238E27FC236}">
                  <a16:creationId xmlns:a16="http://schemas.microsoft.com/office/drawing/2014/main" id="{54C1F53B-4F6F-4C1A-4142-B3D7E6988D3D}"/>
                </a:ext>
              </a:extLst>
            </p:cNvPr>
            <p:cNvSpPr txBox="1"/>
            <p:nvPr/>
          </p:nvSpPr>
          <p:spPr>
            <a:xfrm>
              <a:off x="17991" y="17991"/>
              <a:ext cx="1822284" cy="3325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Research Design</a:t>
              </a:r>
            </a:p>
          </p:txBody>
        </p:sp>
      </p:grpSp>
      <p:pic>
        <p:nvPicPr>
          <p:cNvPr id="4" name="Picture 3" descr="Map&#10;&#10;Description automatically generated">
            <a:extLst>
              <a:ext uri="{FF2B5EF4-FFF2-40B4-BE49-F238E27FC236}">
                <a16:creationId xmlns:a16="http://schemas.microsoft.com/office/drawing/2014/main" id="{0321A24E-4162-5C19-AC3C-5130D3A0FF8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1248" y="2573507"/>
            <a:ext cx="4715160" cy="3642461"/>
          </a:xfrm>
          <a:prstGeom prst="rect">
            <a:avLst/>
          </a:prstGeom>
          <a:ln>
            <a:solidFill>
              <a:schemeClr val="tx1"/>
            </a:solidFill>
          </a:ln>
        </p:spPr>
      </p:pic>
      <p:pic>
        <p:nvPicPr>
          <p:cNvPr id="5" name="Picture 4" descr="Map&#10;&#10;Description automatically generated">
            <a:extLst>
              <a:ext uri="{FF2B5EF4-FFF2-40B4-BE49-F238E27FC236}">
                <a16:creationId xmlns:a16="http://schemas.microsoft.com/office/drawing/2014/main" id="{97ED83CC-8369-8678-018C-1B7EFABBBC7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91670" y="2592156"/>
            <a:ext cx="5565068" cy="3605161"/>
          </a:xfrm>
          <a:prstGeom prst="rect">
            <a:avLst/>
          </a:prstGeom>
          <a:ln>
            <a:solidFill>
              <a:schemeClr val="tx1"/>
            </a:solidFill>
          </a:ln>
        </p:spPr>
      </p:pic>
      <p:sp>
        <p:nvSpPr>
          <p:cNvPr id="6" name="TextBox 5">
            <a:extLst>
              <a:ext uri="{FF2B5EF4-FFF2-40B4-BE49-F238E27FC236}">
                <a16:creationId xmlns:a16="http://schemas.microsoft.com/office/drawing/2014/main" id="{6CC377CB-4BA7-1407-0960-55095C056CCF}"/>
              </a:ext>
            </a:extLst>
          </p:cNvPr>
          <p:cNvSpPr txBox="1"/>
          <p:nvPr/>
        </p:nvSpPr>
        <p:spPr>
          <a:xfrm>
            <a:off x="2491740" y="6217498"/>
            <a:ext cx="1090620" cy="369332"/>
          </a:xfrm>
          <a:prstGeom prst="rect">
            <a:avLst/>
          </a:prstGeom>
          <a:noFill/>
        </p:spPr>
        <p:txBody>
          <a:bodyPr wrap="none" rtlCol="0">
            <a:spAutoFit/>
          </a:bodyPr>
          <a:lstStyle/>
          <a:p>
            <a:r>
              <a:rPr lang="en-US" dirty="0"/>
              <a:t>Isoscape</a:t>
            </a:r>
          </a:p>
        </p:txBody>
      </p:sp>
      <p:sp>
        <p:nvSpPr>
          <p:cNvPr id="7" name="TextBox 6">
            <a:extLst>
              <a:ext uri="{FF2B5EF4-FFF2-40B4-BE49-F238E27FC236}">
                <a16:creationId xmlns:a16="http://schemas.microsoft.com/office/drawing/2014/main" id="{10704CB1-6EE1-9C62-3664-07392B929548}"/>
              </a:ext>
            </a:extLst>
          </p:cNvPr>
          <p:cNvSpPr txBox="1"/>
          <p:nvPr/>
        </p:nvSpPr>
        <p:spPr>
          <a:xfrm>
            <a:off x="8434957" y="6218055"/>
            <a:ext cx="1378967" cy="369332"/>
          </a:xfrm>
          <a:prstGeom prst="rect">
            <a:avLst/>
          </a:prstGeom>
          <a:noFill/>
        </p:spPr>
        <p:txBody>
          <a:bodyPr wrap="none" rtlCol="0">
            <a:spAutoFit/>
          </a:bodyPr>
          <a:lstStyle/>
          <a:p>
            <a:r>
              <a:rPr lang="en-US" dirty="0"/>
              <a:t>Sub-regions</a:t>
            </a:r>
          </a:p>
        </p:txBody>
      </p:sp>
      <p:pic>
        <p:nvPicPr>
          <p:cNvPr id="8" name="Audio 7">
            <a:extLst>
              <a:ext uri="{FF2B5EF4-FFF2-40B4-BE49-F238E27FC236}">
                <a16:creationId xmlns:a16="http://schemas.microsoft.com/office/drawing/2014/main" id="{E00F39F0-D11A-CD66-A5D8-0799D506097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40920330"/>
      </p:ext>
    </p:extLst>
  </p:cSld>
  <p:clrMapOvr>
    <a:masterClrMapping/>
  </p:clrMapOvr>
  <mc:AlternateContent xmlns:mc="http://schemas.openxmlformats.org/markup-compatibility/2006" xmlns:p14="http://schemas.microsoft.com/office/powerpoint/2010/main">
    <mc:Choice Requires="p14">
      <p:transition spd="slow" p14:dur="2000" advTm="31336"/>
    </mc:Choice>
    <mc:Fallback xmlns="">
      <p:transition spd="slow" advTm="313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F232A53-673E-406F-BB93-BF651C276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EFA124-08E4-5C81-7562-05B8AEF70F83}"/>
              </a:ext>
            </a:extLst>
          </p:cNvPr>
          <p:cNvSpPr>
            <a:spLocks noGrp="1"/>
          </p:cNvSpPr>
          <p:nvPr>
            <p:ph type="title"/>
          </p:nvPr>
        </p:nvSpPr>
        <p:spPr>
          <a:xfrm>
            <a:off x="841248" y="510047"/>
            <a:ext cx="3300984" cy="1645920"/>
          </a:xfrm>
        </p:spPr>
        <p:txBody>
          <a:bodyPr vert="horz" lIns="91440" tIns="45720" rIns="91440" bIns="45720" rtlCol="0" anchor="ctr">
            <a:normAutofit/>
          </a:bodyPr>
          <a:lstStyle/>
          <a:p>
            <a:r>
              <a:rPr lang="en-US" sz="2800" kern="1200" dirty="0">
                <a:solidFill>
                  <a:schemeClr val="tx1"/>
                </a:solidFill>
                <a:latin typeface="+mj-lt"/>
                <a:ea typeface="+mj-ea"/>
                <a:cs typeface="+mj-cs"/>
              </a:rPr>
              <a:t>Training and Evaluation</a:t>
            </a:r>
            <a:endParaRPr lang="en-US" sz="2800" dirty="0"/>
          </a:p>
        </p:txBody>
      </p:sp>
      <p:sp>
        <p:nvSpPr>
          <p:cNvPr id="33" name="Rectangle 32">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Content Placeholder 2">
            <a:extLst>
              <a:ext uri="{FF2B5EF4-FFF2-40B4-BE49-F238E27FC236}">
                <a16:creationId xmlns:a16="http://schemas.microsoft.com/office/drawing/2014/main" id="{D7DC519A-7313-976F-7A83-02B2A9E18D79}"/>
              </a:ext>
            </a:extLst>
          </p:cNvPr>
          <p:cNvSpPr txBox="1">
            <a:spLocks/>
          </p:cNvSpPr>
          <p:nvPr/>
        </p:nvSpPr>
        <p:spPr>
          <a:xfrm>
            <a:off x="5250106" y="586822"/>
            <a:ext cx="6106742" cy="1645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t>Training Split: </a:t>
            </a:r>
            <a:r>
              <a:rPr lang="en-US" sz="1800" dirty="0"/>
              <a:t>80% Training Data; 20% Testing Data</a:t>
            </a:r>
          </a:p>
          <a:p>
            <a:pPr marL="0" indent="0">
              <a:buNone/>
            </a:pPr>
            <a:r>
              <a:rPr lang="en-US" sz="1800" b="1" dirty="0"/>
              <a:t>Evaluation Methods:</a:t>
            </a:r>
            <a:r>
              <a:rPr lang="en-US" sz="1800" i="1" dirty="0"/>
              <a:t> K</a:t>
            </a:r>
            <a:r>
              <a:rPr lang="en-US" sz="1800" dirty="0"/>
              <a:t>-Fold Cross Validation (</a:t>
            </a:r>
            <a:r>
              <a:rPr lang="en-US" sz="1800" i="1" dirty="0"/>
              <a:t>k</a:t>
            </a:r>
            <a:r>
              <a:rPr lang="en-US" sz="1800" dirty="0"/>
              <a:t>=5), f1 scores (precision and recall)</a:t>
            </a:r>
          </a:p>
        </p:txBody>
      </p:sp>
      <p:grpSp>
        <p:nvGrpSpPr>
          <p:cNvPr id="13" name="Group 12">
            <a:extLst>
              <a:ext uri="{FF2B5EF4-FFF2-40B4-BE49-F238E27FC236}">
                <a16:creationId xmlns:a16="http://schemas.microsoft.com/office/drawing/2014/main" id="{534CDF8F-62A0-C932-8A5F-B2D5BE8AE8CC}"/>
              </a:ext>
            </a:extLst>
          </p:cNvPr>
          <p:cNvGrpSpPr/>
          <p:nvPr/>
        </p:nvGrpSpPr>
        <p:grpSpPr>
          <a:xfrm>
            <a:off x="618424" y="104072"/>
            <a:ext cx="1858266" cy="368549"/>
            <a:chOff x="0" y="0"/>
            <a:chExt cx="1858266" cy="368549"/>
          </a:xfrm>
        </p:grpSpPr>
        <p:sp>
          <p:nvSpPr>
            <p:cNvPr id="14" name="Rounded Rectangle 13">
              <a:extLst>
                <a:ext uri="{FF2B5EF4-FFF2-40B4-BE49-F238E27FC236}">
                  <a16:creationId xmlns:a16="http://schemas.microsoft.com/office/drawing/2014/main" id="{CE4D94D3-59AA-588C-7A29-B32121D127B8}"/>
                </a:ext>
              </a:extLst>
            </p:cNvPr>
            <p:cNvSpPr/>
            <p:nvPr/>
          </p:nvSpPr>
          <p:spPr>
            <a:xfrm>
              <a:off x="0" y="0"/>
              <a:ext cx="1858266" cy="368549"/>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US"/>
            </a:p>
          </p:txBody>
        </p:sp>
        <p:sp>
          <p:nvSpPr>
            <p:cNvPr id="15" name="Rounded Rectangle 4">
              <a:extLst>
                <a:ext uri="{FF2B5EF4-FFF2-40B4-BE49-F238E27FC236}">
                  <a16:creationId xmlns:a16="http://schemas.microsoft.com/office/drawing/2014/main" id="{D8408E3B-74FD-FCEE-D4B1-3FC8DEA8766C}"/>
                </a:ext>
              </a:extLst>
            </p:cNvPr>
            <p:cNvSpPr txBox="1"/>
            <p:nvPr/>
          </p:nvSpPr>
          <p:spPr>
            <a:xfrm>
              <a:off x="17991" y="17991"/>
              <a:ext cx="1822284" cy="3325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Research Design</a:t>
              </a:r>
            </a:p>
          </p:txBody>
        </p:sp>
      </p:grpSp>
      <p:grpSp>
        <p:nvGrpSpPr>
          <p:cNvPr id="6" name="Group 5">
            <a:extLst>
              <a:ext uri="{FF2B5EF4-FFF2-40B4-BE49-F238E27FC236}">
                <a16:creationId xmlns:a16="http://schemas.microsoft.com/office/drawing/2014/main" id="{7654509F-CE9C-CF8D-2545-86469C691DD9}"/>
              </a:ext>
            </a:extLst>
          </p:cNvPr>
          <p:cNvGrpSpPr/>
          <p:nvPr/>
        </p:nvGrpSpPr>
        <p:grpSpPr>
          <a:xfrm>
            <a:off x="2790325" y="2734056"/>
            <a:ext cx="6699742" cy="3483864"/>
            <a:chOff x="2790325" y="2734056"/>
            <a:chExt cx="6699742" cy="3483864"/>
          </a:xfrm>
        </p:grpSpPr>
        <p:pic>
          <p:nvPicPr>
            <p:cNvPr id="5" name="Picture 4" descr="Diagram, table&#10;&#10;Description automatically generated">
              <a:extLst>
                <a:ext uri="{FF2B5EF4-FFF2-40B4-BE49-F238E27FC236}">
                  <a16:creationId xmlns:a16="http://schemas.microsoft.com/office/drawing/2014/main" id="{551ADB9F-7AAC-8F32-55C8-90877032F98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90325" y="2734056"/>
              <a:ext cx="6699742" cy="3483864"/>
            </a:xfrm>
            <a:prstGeom prst="rect">
              <a:avLst/>
            </a:prstGeom>
          </p:spPr>
        </p:pic>
        <p:sp>
          <p:nvSpPr>
            <p:cNvPr id="3" name="Rectangle 2">
              <a:extLst>
                <a:ext uri="{FF2B5EF4-FFF2-40B4-BE49-F238E27FC236}">
                  <a16:creationId xmlns:a16="http://schemas.microsoft.com/office/drawing/2014/main" id="{EF82E96C-CBB9-E7DB-9A44-216CEC5638F8}"/>
                </a:ext>
              </a:extLst>
            </p:cNvPr>
            <p:cNvSpPr>
              <a:spLocks noGrp="1" noRot="1" noMove="1" noResize="1" noEditPoints="1" noAdjustHandles="1" noChangeArrowheads="1" noChangeShapeType="1"/>
            </p:cNvSpPr>
            <p:nvPr/>
          </p:nvSpPr>
          <p:spPr>
            <a:xfrm>
              <a:off x="7872984" y="2796322"/>
              <a:ext cx="1316736" cy="475488"/>
            </a:xfrm>
            <a:prstGeom prst="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alibri" panose="020F0502020204030204" pitchFamily="34" charset="0"/>
                  <a:cs typeface="Calibri" panose="020F0502020204030204" pitchFamily="34" charset="0"/>
                </a:rPr>
                <a:t>Testing </a:t>
              </a:r>
              <a:br>
                <a:rPr lang="en-US" sz="1400" b="1" dirty="0">
                  <a:solidFill>
                    <a:schemeClr val="tx1"/>
                  </a:solidFill>
                  <a:latin typeface="Calibri" panose="020F0502020204030204" pitchFamily="34" charset="0"/>
                  <a:cs typeface="Calibri" panose="020F0502020204030204" pitchFamily="34" charset="0"/>
                </a:rPr>
              </a:br>
              <a:r>
                <a:rPr lang="en-US" sz="1400" b="1" dirty="0">
                  <a:solidFill>
                    <a:schemeClr val="tx1"/>
                  </a:solidFill>
                  <a:latin typeface="Calibri" panose="020F0502020204030204" pitchFamily="34" charset="0"/>
                  <a:cs typeface="Calibri" panose="020F0502020204030204" pitchFamily="34" charset="0"/>
                </a:rPr>
                <a:t>Dataset</a:t>
              </a:r>
            </a:p>
          </p:txBody>
        </p:sp>
      </p:grpSp>
      <p:pic>
        <p:nvPicPr>
          <p:cNvPr id="7" name="Audio 6">
            <a:extLst>
              <a:ext uri="{FF2B5EF4-FFF2-40B4-BE49-F238E27FC236}">
                <a16:creationId xmlns:a16="http://schemas.microsoft.com/office/drawing/2014/main" id="{B26CDAF3-45A3-3FC1-9DF7-7F2893FF9FD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67323435"/>
      </p:ext>
    </p:extLst>
  </p:cSld>
  <p:clrMapOvr>
    <a:masterClrMapping/>
  </p:clrMapOvr>
  <mc:AlternateContent xmlns:mc="http://schemas.openxmlformats.org/markup-compatibility/2006" xmlns:p14="http://schemas.microsoft.com/office/powerpoint/2010/main">
    <mc:Choice Requires="p14">
      <p:transition spd="slow" p14:dur="2000" advTm="36925"/>
    </mc:Choice>
    <mc:Fallback xmlns="">
      <p:transition spd="slow" advTm="369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F232A53-673E-406F-BB93-BF651C276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EFA124-08E4-5C81-7562-05B8AEF70F83}"/>
              </a:ext>
            </a:extLst>
          </p:cNvPr>
          <p:cNvSpPr>
            <a:spLocks noGrp="1"/>
          </p:cNvSpPr>
          <p:nvPr>
            <p:ph type="title"/>
          </p:nvPr>
        </p:nvSpPr>
        <p:spPr>
          <a:xfrm>
            <a:off x="841248" y="510047"/>
            <a:ext cx="3300984" cy="1645920"/>
          </a:xfrm>
        </p:spPr>
        <p:txBody>
          <a:bodyPr vert="horz" lIns="91440" tIns="45720" rIns="91440" bIns="45720" rtlCol="0" anchor="ctr">
            <a:normAutofit/>
          </a:bodyPr>
          <a:lstStyle/>
          <a:p>
            <a:r>
              <a:rPr lang="en-US" sz="2800" dirty="0"/>
              <a:t>Coding</a:t>
            </a:r>
          </a:p>
        </p:txBody>
      </p:sp>
      <p:sp>
        <p:nvSpPr>
          <p:cNvPr id="33" name="Rectangle 32">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screenshot of a computer&#10;&#10;Description automatically generated with medium confidence">
            <a:extLst>
              <a:ext uri="{FF2B5EF4-FFF2-40B4-BE49-F238E27FC236}">
                <a16:creationId xmlns:a16="http://schemas.microsoft.com/office/drawing/2014/main" id="{D9C97F69-19F6-1F97-6840-7C7557F88757}"/>
              </a:ext>
            </a:extLst>
          </p:cNvPr>
          <p:cNvPicPr>
            <a:picLocks noChangeAspect="1"/>
          </p:cNvPicPr>
          <p:nvPr/>
        </p:nvPicPr>
        <p:blipFill>
          <a:blip r:embed="rId5">
            <a:alphaModFix amt="85000"/>
          </a:blip>
          <a:stretch>
            <a:fillRect/>
          </a:stretch>
        </p:blipFill>
        <p:spPr>
          <a:xfrm>
            <a:off x="5346796" y="2664012"/>
            <a:ext cx="6342845" cy="3964278"/>
          </a:xfrm>
          <a:prstGeom prst="rect">
            <a:avLst/>
          </a:prstGeom>
        </p:spPr>
      </p:pic>
      <p:pic>
        <p:nvPicPr>
          <p:cNvPr id="6" name="Picture 5">
            <a:extLst>
              <a:ext uri="{FF2B5EF4-FFF2-40B4-BE49-F238E27FC236}">
                <a16:creationId xmlns:a16="http://schemas.microsoft.com/office/drawing/2014/main" id="{C7E635B4-6889-EA68-1963-B052C083E2A4}"/>
              </a:ext>
            </a:extLst>
          </p:cNvPr>
          <p:cNvPicPr>
            <a:picLocks noChangeAspect="1"/>
          </p:cNvPicPr>
          <p:nvPr/>
        </p:nvPicPr>
        <p:blipFill rotWithShape="1">
          <a:blip r:embed="rId6"/>
          <a:srcRect l="12592" t="8362" r="7148" b="23232"/>
          <a:stretch/>
        </p:blipFill>
        <p:spPr>
          <a:xfrm>
            <a:off x="490408" y="2562775"/>
            <a:ext cx="4650573" cy="1334222"/>
          </a:xfrm>
          <a:prstGeom prst="rect">
            <a:avLst/>
          </a:prstGeom>
        </p:spPr>
      </p:pic>
      <p:pic>
        <p:nvPicPr>
          <p:cNvPr id="8" name="Picture 7">
            <a:extLst>
              <a:ext uri="{FF2B5EF4-FFF2-40B4-BE49-F238E27FC236}">
                <a16:creationId xmlns:a16="http://schemas.microsoft.com/office/drawing/2014/main" id="{4A25065A-DE11-A59A-F06F-A6ACA0EB62DA}"/>
              </a:ext>
            </a:extLst>
          </p:cNvPr>
          <p:cNvPicPr>
            <a:picLocks noChangeAspect="1"/>
          </p:cNvPicPr>
          <p:nvPr/>
        </p:nvPicPr>
        <p:blipFill>
          <a:blip r:embed="rId7"/>
          <a:stretch>
            <a:fillRect/>
          </a:stretch>
        </p:blipFill>
        <p:spPr>
          <a:xfrm>
            <a:off x="1140045" y="4483819"/>
            <a:ext cx="3351298" cy="1787359"/>
          </a:xfrm>
          <a:prstGeom prst="rect">
            <a:avLst/>
          </a:prstGeom>
        </p:spPr>
      </p:pic>
      <p:pic>
        <p:nvPicPr>
          <p:cNvPr id="10" name="Content Placeholder 19" descr="Graphical user interface&#10;&#10;Description automatically generated with medium confidence">
            <a:extLst>
              <a:ext uri="{FF2B5EF4-FFF2-40B4-BE49-F238E27FC236}">
                <a16:creationId xmlns:a16="http://schemas.microsoft.com/office/drawing/2014/main" id="{38BB5AE6-7112-0B6A-2F6F-6724CA934ACB}"/>
              </a:ext>
            </a:extLst>
          </p:cNvPr>
          <p:cNvPicPr>
            <a:picLocks noChangeAspect="1"/>
          </p:cNvPicPr>
          <p:nvPr/>
        </p:nvPicPr>
        <p:blipFill>
          <a:blip r:embed="rId8"/>
          <a:stretch>
            <a:fillRect/>
          </a:stretch>
        </p:blipFill>
        <p:spPr>
          <a:xfrm>
            <a:off x="5346796" y="2664012"/>
            <a:ext cx="6375067" cy="3984417"/>
          </a:xfrm>
          <a:prstGeom prst="rect">
            <a:avLst/>
          </a:prstGeom>
        </p:spPr>
      </p:pic>
      <p:sp>
        <p:nvSpPr>
          <p:cNvPr id="12" name="Content Placeholder 2">
            <a:extLst>
              <a:ext uri="{FF2B5EF4-FFF2-40B4-BE49-F238E27FC236}">
                <a16:creationId xmlns:a16="http://schemas.microsoft.com/office/drawing/2014/main" id="{D7DC519A-7313-976F-7A83-02B2A9E18D79}"/>
              </a:ext>
            </a:extLst>
          </p:cNvPr>
          <p:cNvSpPr txBox="1">
            <a:spLocks/>
          </p:cNvSpPr>
          <p:nvPr/>
        </p:nvSpPr>
        <p:spPr>
          <a:xfrm>
            <a:off x="5250106" y="586822"/>
            <a:ext cx="6106742" cy="1645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a:t>Programming Language</a:t>
            </a:r>
            <a:r>
              <a:rPr lang="en-US" sz="1800"/>
              <a:t>: Python v3.8.8</a:t>
            </a:r>
          </a:p>
          <a:p>
            <a:pPr marL="0" indent="0">
              <a:buFont typeface="Arial" panose="020B0604020202020204" pitchFamily="34" charset="0"/>
              <a:buNone/>
            </a:pPr>
            <a:r>
              <a:rPr lang="en-US" sz="1800" b="1"/>
              <a:t>Libraries Used: </a:t>
            </a:r>
            <a:r>
              <a:rPr lang="en-US" sz="1800"/>
              <a:t>Scikit-learn v1.2.0*, Seaborn, Pandas, Numpy</a:t>
            </a:r>
          </a:p>
          <a:p>
            <a:pPr marL="0" indent="0">
              <a:buFont typeface="Arial" panose="020B0604020202020204" pitchFamily="34" charset="0"/>
              <a:buNone/>
            </a:pPr>
            <a:r>
              <a:rPr lang="en-US" sz="1800" b="1"/>
              <a:t>Coding Environment: </a:t>
            </a:r>
            <a:r>
              <a:rPr lang="en-US" sz="1800"/>
              <a:t>Spyder v4.2.5 </a:t>
            </a:r>
            <a:endParaRPr lang="en-US" sz="1800" b="1" dirty="0"/>
          </a:p>
        </p:txBody>
      </p:sp>
      <p:grpSp>
        <p:nvGrpSpPr>
          <p:cNvPr id="13" name="Group 12">
            <a:extLst>
              <a:ext uri="{FF2B5EF4-FFF2-40B4-BE49-F238E27FC236}">
                <a16:creationId xmlns:a16="http://schemas.microsoft.com/office/drawing/2014/main" id="{4EE1CEDC-4BA7-259B-5705-AB1B4AD70122}"/>
              </a:ext>
            </a:extLst>
          </p:cNvPr>
          <p:cNvGrpSpPr/>
          <p:nvPr/>
        </p:nvGrpSpPr>
        <p:grpSpPr>
          <a:xfrm>
            <a:off x="618424" y="104072"/>
            <a:ext cx="1858266" cy="368549"/>
            <a:chOff x="0" y="0"/>
            <a:chExt cx="1858266" cy="368549"/>
          </a:xfrm>
        </p:grpSpPr>
        <p:sp>
          <p:nvSpPr>
            <p:cNvPr id="14" name="Rounded Rectangle 13">
              <a:extLst>
                <a:ext uri="{FF2B5EF4-FFF2-40B4-BE49-F238E27FC236}">
                  <a16:creationId xmlns:a16="http://schemas.microsoft.com/office/drawing/2014/main" id="{A1EA53E1-F0C2-F4D9-3D41-24B7269D315B}"/>
                </a:ext>
              </a:extLst>
            </p:cNvPr>
            <p:cNvSpPr/>
            <p:nvPr/>
          </p:nvSpPr>
          <p:spPr>
            <a:xfrm>
              <a:off x="0" y="0"/>
              <a:ext cx="1858266" cy="368549"/>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US"/>
            </a:p>
          </p:txBody>
        </p:sp>
        <p:sp>
          <p:nvSpPr>
            <p:cNvPr id="15" name="Rounded Rectangle 4">
              <a:extLst>
                <a:ext uri="{FF2B5EF4-FFF2-40B4-BE49-F238E27FC236}">
                  <a16:creationId xmlns:a16="http://schemas.microsoft.com/office/drawing/2014/main" id="{54C1F53B-4F6F-4C1A-4142-B3D7E6988D3D}"/>
                </a:ext>
              </a:extLst>
            </p:cNvPr>
            <p:cNvSpPr txBox="1"/>
            <p:nvPr/>
          </p:nvSpPr>
          <p:spPr>
            <a:xfrm>
              <a:off x="17991" y="17991"/>
              <a:ext cx="1822284" cy="3325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Research Design</a:t>
              </a:r>
            </a:p>
          </p:txBody>
        </p:sp>
      </p:grpSp>
      <p:pic>
        <p:nvPicPr>
          <p:cNvPr id="36" name="Audio 35">
            <a:extLst>
              <a:ext uri="{FF2B5EF4-FFF2-40B4-BE49-F238E27FC236}">
                <a16:creationId xmlns:a16="http://schemas.microsoft.com/office/drawing/2014/main" id="{E283FF79-20B6-21BD-2AC9-D467539F912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5977110"/>
      </p:ext>
    </p:extLst>
  </p:cSld>
  <p:clrMapOvr>
    <a:masterClrMapping/>
  </p:clrMapOvr>
  <mc:AlternateContent xmlns:mc="http://schemas.openxmlformats.org/markup-compatibility/2006" xmlns:p159="http://schemas.microsoft.com/office/powerpoint/2015/09/main">
    <mc:Choice Requires="p159">
      <p:transition spd="slow" advTm="23373">
        <p159:morph option="byObject"/>
      </p:transition>
    </mc:Choice>
    <mc:Fallback xmlns="">
      <p:transition spd="slow" advTm="233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F232A53-673E-406F-BB93-BF651C276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EFA124-08E4-5C81-7562-05B8AEF70F83}"/>
              </a:ext>
            </a:extLst>
          </p:cNvPr>
          <p:cNvSpPr>
            <a:spLocks noGrp="1"/>
          </p:cNvSpPr>
          <p:nvPr>
            <p:ph type="title"/>
          </p:nvPr>
        </p:nvSpPr>
        <p:spPr>
          <a:xfrm>
            <a:off x="841248" y="510047"/>
            <a:ext cx="3300984" cy="1645920"/>
          </a:xfrm>
        </p:spPr>
        <p:txBody>
          <a:bodyPr vert="horz" lIns="91440" tIns="45720" rIns="91440" bIns="45720" rtlCol="0" anchor="ctr">
            <a:normAutofit/>
          </a:bodyPr>
          <a:lstStyle/>
          <a:p>
            <a:r>
              <a:rPr lang="en-US" sz="2800" dirty="0"/>
              <a:t>Algorithmization and Tuning</a:t>
            </a:r>
          </a:p>
        </p:txBody>
      </p:sp>
      <p:sp>
        <p:nvSpPr>
          <p:cNvPr id="33" name="Rectangle 32">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Content Placeholder 2">
            <a:extLst>
              <a:ext uri="{FF2B5EF4-FFF2-40B4-BE49-F238E27FC236}">
                <a16:creationId xmlns:a16="http://schemas.microsoft.com/office/drawing/2014/main" id="{D7DC519A-7313-976F-7A83-02B2A9E18D79}"/>
              </a:ext>
            </a:extLst>
          </p:cNvPr>
          <p:cNvSpPr txBox="1">
            <a:spLocks/>
          </p:cNvSpPr>
          <p:nvPr/>
        </p:nvSpPr>
        <p:spPr>
          <a:xfrm>
            <a:off x="5250106" y="586822"/>
            <a:ext cx="6106742" cy="1645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t>Algorithms Used: </a:t>
            </a:r>
            <a:r>
              <a:rPr lang="en-US" sz="1800" dirty="0"/>
              <a:t>Support Vector Machines (SVM), Random Forest Classifier (RFC), and Multilayer Perceptron (ANN)</a:t>
            </a:r>
            <a:endParaRPr lang="en-US" sz="1800" i="1" dirty="0"/>
          </a:p>
          <a:p>
            <a:pPr marL="0" indent="0">
              <a:buFont typeface="Arial" panose="020B0604020202020204" pitchFamily="34" charset="0"/>
              <a:buNone/>
            </a:pPr>
            <a:r>
              <a:rPr lang="en-US" sz="1800" b="1" dirty="0"/>
              <a:t>Tuning Process: </a:t>
            </a:r>
            <a:r>
              <a:rPr lang="en-US" sz="1800" dirty="0" err="1"/>
              <a:t>GridSearchCV</a:t>
            </a:r>
            <a:r>
              <a:rPr lang="en-US" sz="1800" dirty="0"/>
              <a:t> and </a:t>
            </a:r>
            <a:r>
              <a:rPr lang="en-US" sz="1800" dirty="0" err="1"/>
              <a:t>param.grid</a:t>
            </a:r>
            <a:endParaRPr lang="en-US" sz="1800" b="1" dirty="0"/>
          </a:p>
        </p:txBody>
      </p:sp>
      <p:pic>
        <p:nvPicPr>
          <p:cNvPr id="3" name="Picture 2" descr="A screenshot of a computer&#10;&#10;Description automatically generated with medium confidence">
            <a:extLst>
              <a:ext uri="{FF2B5EF4-FFF2-40B4-BE49-F238E27FC236}">
                <a16:creationId xmlns:a16="http://schemas.microsoft.com/office/drawing/2014/main" id="{4D3153CE-D15C-64B9-8CD6-6FC51351EE87}"/>
              </a:ext>
            </a:extLst>
          </p:cNvPr>
          <p:cNvPicPr>
            <a:picLocks noChangeAspect="1"/>
          </p:cNvPicPr>
          <p:nvPr/>
        </p:nvPicPr>
        <p:blipFill>
          <a:blip r:embed="rId5">
            <a:alphaModFix amt="85000"/>
          </a:blip>
          <a:stretch>
            <a:fillRect/>
          </a:stretch>
        </p:blipFill>
        <p:spPr>
          <a:xfrm>
            <a:off x="437499" y="2674082"/>
            <a:ext cx="6342845" cy="3964278"/>
          </a:xfrm>
          <a:prstGeom prst="rect">
            <a:avLst/>
          </a:prstGeom>
        </p:spPr>
      </p:pic>
      <p:cxnSp>
        <p:nvCxnSpPr>
          <p:cNvPr id="4" name="Straight Connector 3">
            <a:extLst>
              <a:ext uri="{FF2B5EF4-FFF2-40B4-BE49-F238E27FC236}">
                <a16:creationId xmlns:a16="http://schemas.microsoft.com/office/drawing/2014/main" id="{F74BF5FB-24AC-4FAE-E066-33D41DEECF33}"/>
              </a:ext>
            </a:extLst>
          </p:cNvPr>
          <p:cNvCxnSpPr>
            <a:cxnSpLocks/>
          </p:cNvCxnSpPr>
          <p:nvPr/>
        </p:nvCxnSpPr>
        <p:spPr>
          <a:xfrm flipV="1">
            <a:off x="3385751" y="4188941"/>
            <a:ext cx="1864355" cy="62643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3C0CB1D-CAFF-1166-3A5F-0BDEFC75D469}"/>
              </a:ext>
            </a:extLst>
          </p:cNvPr>
          <p:cNvCxnSpPr>
            <a:cxnSpLocks/>
          </p:cNvCxnSpPr>
          <p:nvPr/>
        </p:nvCxnSpPr>
        <p:spPr>
          <a:xfrm>
            <a:off x="3385751" y="5916405"/>
            <a:ext cx="1952368" cy="721954"/>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9" name="Picture 8" descr="Text&#10;&#10;Description automatically generated">
            <a:extLst>
              <a:ext uri="{FF2B5EF4-FFF2-40B4-BE49-F238E27FC236}">
                <a16:creationId xmlns:a16="http://schemas.microsoft.com/office/drawing/2014/main" id="{CBAE02AD-AE4D-166E-B68E-EBFD7AE2EB55}"/>
              </a:ext>
            </a:extLst>
          </p:cNvPr>
          <p:cNvPicPr>
            <a:picLocks noChangeAspect="1"/>
          </p:cNvPicPr>
          <p:nvPr/>
        </p:nvPicPr>
        <p:blipFill>
          <a:blip r:embed="rId6"/>
          <a:stretch>
            <a:fillRect/>
          </a:stretch>
        </p:blipFill>
        <p:spPr>
          <a:xfrm>
            <a:off x="5181706" y="4115317"/>
            <a:ext cx="6540157" cy="2542222"/>
          </a:xfrm>
          <a:prstGeom prst="rect">
            <a:avLst/>
          </a:prstGeom>
        </p:spPr>
      </p:pic>
      <p:sp>
        <p:nvSpPr>
          <p:cNvPr id="11" name="Rectangle 10">
            <a:extLst>
              <a:ext uri="{FF2B5EF4-FFF2-40B4-BE49-F238E27FC236}">
                <a16:creationId xmlns:a16="http://schemas.microsoft.com/office/drawing/2014/main" id="{828BCF2E-7267-9903-A391-3711FEEA816A}"/>
              </a:ext>
            </a:extLst>
          </p:cNvPr>
          <p:cNvSpPr/>
          <p:nvPr/>
        </p:nvSpPr>
        <p:spPr>
          <a:xfrm>
            <a:off x="753762" y="4815381"/>
            <a:ext cx="2631989" cy="1101024"/>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534CDF8F-62A0-C932-8A5F-B2D5BE8AE8CC}"/>
              </a:ext>
            </a:extLst>
          </p:cNvPr>
          <p:cNvGrpSpPr/>
          <p:nvPr/>
        </p:nvGrpSpPr>
        <p:grpSpPr>
          <a:xfrm>
            <a:off x="618424" y="104072"/>
            <a:ext cx="1858266" cy="368549"/>
            <a:chOff x="0" y="0"/>
            <a:chExt cx="1858266" cy="368549"/>
          </a:xfrm>
        </p:grpSpPr>
        <p:sp>
          <p:nvSpPr>
            <p:cNvPr id="14" name="Rounded Rectangle 13">
              <a:extLst>
                <a:ext uri="{FF2B5EF4-FFF2-40B4-BE49-F238E27FC236}">
                  <a16:creationId xmlns:a16="http://schemas.microsoft.com/office/drawing/2014/main" id="{CE4D94D3-59AA-588C-7A29-B32121D127B8}"/>
                </a:ext>
              </a:extLst>
            </p:cNvPr>
            <p:cNvSpPr/>
            <p:nvPr/>
          </p:nvSpPr>
          <p:spPr>
            <a:xfrm>
              <a:off x="0" y="0"/>
              <a:ext cx="1858266" cy="368549"/>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US"/>
            </a:p>
          </p:txBody>
        </p:sp>
        <p:sp>
          <p:nvSpPr>
            <p:cNvPr id="15" name="Rounded Rectangle 4">
              <a:extLst>
                <a:ext uri="{FF2B5EF4-FFF2-40B4-BE49-F238E27FC236}">
                  <a16:creationId xmlns:a16="http://schemas.microsoft.com/office/drawing/2014/main" id="{D8408E3B-74FD-FCEE-D4B1-3FC8DEA8766C}"/>
                </a:ext>
              </a:extLst>
            </p:cNvPr>
            <p:cNvSpPr txBox="1"/>
            <p:nvPr/>
          </p:nvSpPr>
          <p:spPr>
            <a:xfrm>
              <a:off x="17991" y="17991"/>
              <a:ext cx="1822284" cy="3325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Research Design</a:t>
              </a:r>
            </a:p>
          </p:txBody>
        </p:sp>
      </p:grpSp>
      <p:pic>
        <p:nvPicPr>
          <p:cNvPr id="6" name="Audio 5">
            <a:extLst>
              <a:ext uri="{FF2B5EF4-FFF2-40B4-BE49-F238E27FC236}">
                <a16:creationId xmlns:a16="http://schemas.microsoft.com/office/drawing/2014/main" id="{2E5D071F-D558-9687-9185-1CD02D6D12A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16871498"/>
      </p:ext>
    </p:extLst>
  </p:cSld>
  <p:clrMapOvr>
    <a:masterClrMapping/>
  </p:clrMapOvr>
  <mc:AlternateContent xmlns:mc="http://schemas.openxmlformats.org/markup-compatibility/2006" xmlns:p159="http://schemas.microsoft.com/office/powerpoint/2015/09/main">
    <mc:Choice Requires="p159">
      <p:transition spd="slow" advTm="31706">
        <p159:morph option="byObject"/>
      </p:transition>
    </mc:Choice>
    <mc:Fallback xmlns="">
      <p:transition spd="slow" advTm="3170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F232A53-673E-406F-BB93-BF651C276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EFA124-08E4-5C81-7562-05B8AEF70F83}"/>
              </a:ext>
            </a:extLst>
          </p:cNvPr>
          <p:cNvSpPr>
            <a:spLocks noGrp="1"/>
          </p:cNvSpPr>
          <p:nvPr>
            <p:ph type="title"/>
          </p:nvPr>
        </p:nvSpPr>
        <p:spPr>
          <a:xfrm>
            <a:off x="841248" y="510047"/>
            <a:ext cx="3300984" cy="1645920"/>
          </a:xfrm>
        </p:spPr>
        <p:txBody>
          <a:bodyPr vert="horz" lIns="91440" tIns="45720" rIns="91440" bIns="45720" rtlCol="0" anchor="ctr">
            <a:normAutofit/>
          </a:bodyPr>
          <a:lstStyle/>
          <a:p>
            <a:r>
              <a:rPr lang="en-US" sz="2800" dirty="0"/>
              <a:t>Artificial Neural Network</a:t>
            </a:r>
          </a:p>
        </p:txBody>
      </p:sp>
      <p:sp>
        <p:nvSpPr>
          <p:cNvPr id="33" name="Rectangle 32">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Content Placeholder 2">
            <a:extLst>
              <a:ext uri="{FF2B5EF4-FFF2-40B4-BE49-F238E27FC236}">
                <a16:creationId xmlns:a16="http://schemas.microsoft.com/office/drawing/2014/main" id="{D7DC519A-7313-976F-7A83-02B2A9E18D79}"/>
              </a:ext>
            </a:extLst>
          </p:cNvPr>
          <p:cNvSpPr txBox="1">
            <a:spLocks/>
          </p:cNvSpPr>
          <p:nvPr/>
        </p:nvSpPr>
        <p:spPr>
          <a:xfrm>
            <a:off x="5250106" y="586822"/>
            <a:ext cx="6106742" cy="1645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p>
        </p:txBody>
      </p:sp>
      <p:grpSp>
        <p:nvGrpSpPr>
          <p:cNvPr id="13" name="Group 12">
            <a:extLst>
              <a:ext uri="{FF2B5EF4-FFF2-40B4-BE49-F238E27FC236}">
                <a16:creationId xmlns:a16="http://schemas.microsoft.com/office/drawing/2014/main" id="{534CDF8F-62A0-C932-8A5F-B2D5BE8AE8CC}"/>
              </a:ext>
            </a:extLst>
          </p:cNvPr>
          <p:cNvGrpSpPr/>
          <p:nvPr/>
        </p:nvGrpSpPr>
        <p:grpSpPr>
          <a:xfrm>
            <a:off x="618424" y="104072"/>
            <a:ext cx="1858266" cy="368549"/>
            <a:chOff x="0" y="0"/>
            <a:chExt cx="1858266" cy="368549"/>
          </a:xfrm>
        </p:grpSpPr>
        <p:sp>
          <p:nvSpPr>
            <p:cNvPr id="14" name="Rounded Rectangle 13">
              <a:extLst>
                <a:ext uri="{FF2B5EF4-FFF2-40B4-BE49-F238E27FC236}">
                  <a16:creationId xmlns:a16="http://schemas.microsoft.com/office/drawing/2014/main" id="{CE4D94D3-59AA-588C-7A29-B32121D127B8}"/>
                </a:ext>
              </a:extLst>
            </p:cNvPr>
            <p:cNvSpPr/>
            <p:nvPr/>
          </p:nvSpPr>
          <p:spPr>
            <a:xfrm>
              <a:off x="0" y="0"/>
              <a:ext cx="1858266" cy="368549"/>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US"/>
            </a:p>
          </p:txBody>
        </p:sp>
        <p:sp>
          <p:nvSpPr>
            <p:cNvPr id="15" name="Rounded Rectangle 4">
              <a:extLst>
                <a:ext uri="{FF2B5EF4-FFF2-40B4-BE49-F238E27FC236}">
                  <a16:creationId xmlns:a16="http://schemas.microsoft.com/office/drawing/2014/main" id="{D8408E3B-74FD-FCEE-D4B1-3FC8DEA8766C}"/>
                </a:ext>
              </a:extLst>
            </p:cNvPr>
            <p:cNvSpPr txBox="1"/>
            <p:nvPr/>
          </p:nvSpPr>
          <p:spPr>
            <a:xfrm>
              <a:off x="17991" y="17991"/>
              <a:ext cx="1822284" cy="3325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Results</a:t>
              </a:r>
            </a:p>
          </p:txBody>
        </p:sp>
      </p:grpSp>
      <p:pic>
        <p:nvPicPr>
          <p:cNvPr id="5" name="Picture 4" descr="A graph of numbers and names&#10;&#10;Description automatically generated with medium confidence">
            <a:extLst>
              <a:ext uri="{FF2B5EF4-FFF2-40B4-BE49-F238E27FC236}">
                <a16:creationId xmlns:a16="http://schemas.microsoft.com/office/drawing/2014/main" id="{673F9EF5-DB22-5B02-E7CA-9C95C6DB98AD}"/>
              </a:ext>
            </a:extLst>
          </p:cNvPr>
          <p:cNvPicPr>
            <a:picLocks noChangeAspect="1"/>
          </p:cNvPicPr>
          <p:nvPr/>
        </p:nvPicPr>
        <p:blipFill>
          <a:blip r:embed="rId5"/>
          <a:stretch>
            <a:fillRect/>
          </a:stretch>
        </p:blipFill>
        <p:spPr>
          <a:xfrm>
            <a:off x="6052701" y="2883932"/>
            <a:ext cx="4940647" cy="3776472"/>
          </a:xfrm>
          <a:prstGeom prst="rect">
            <a:avLst/>
          </a:prstGeom>
        </p:spPr>
      </p:pic>
      <p:sp>
        <p:nvSpPr>
          <p:cNvPr id="11" name="Content Placeholder 2">
            <a:extLst>
              <a:ext uri="{FF2B5EF4-FFF2-40B4-BE49-F238E27FC236}">
                <a16:creationId xmlns:a16="http://schemas.microsoft.com/office/drawing/2014/main" id="{195A8A75-B7F2-170F-483A-351A62260AF7}"/>
              </a:ext>
            </a:extLst>
          </p:cNvPr>
          <p:cNvSpPr txBox="1">
            <a:spLocks/>
          </p:cNvSpPr>
          <p:nvPr/>
        </p:nvSpPr>
        <p:spPr>
          <a:xfrm>
            <a:off x="5148415" y="601487"/>
            <a:ext cx="6106742" cy="1645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t>Accuracy: </a:t>
            </a:r>
            <a:r>
              <a:rPr lang="en-US" sz="1800" dirty="0"/>
              <a:t>77% (training); 85% (testing)</a:t>
            </a:r>
          </a:p>
          <a:p>
            <a:pPr marL="0" indent="0">
              <a:buNone/>
            </a:pPr>
            <a:r>
              <a:rPr lang="en-US" sz="1800" b="1" dirty="0"/>
              <a:t>F1 Score: </a:t>
            </a:r>
            <a:r>
              <a:rPr lang="en-US" sz="1800" dirty="0"/>
              <a:t>82% (training); 85%(testing)</a:t>
            </a:r>
          </a:p>
          <a:p>
            <a:pPr marL="0" indent="0">
              <a:buNone/>
            </a:pPr>
            <a:r>
              <a:rPr lang="en-US" sz="1800" b="1" dirty="0"/>
              <a:t>Trends: </a:t>
            </a:r>
            <a:r>
              <a:rPr lang="en-US" sz="1800" dirty="0"/>
              <a:t>Misclassify north Mexico as south Mexico and vice versa</a:t>
            </a:r>
            <a:endParaRPr lang="en-US" sz="1800" b="1" dirty="0"/>
          </a:p>
        </p:txBody>
      </p:sp>
      <p:sp>
        <p:nvSpPr>
          <p:cNvPr id="16" name="TextBox 15">
            <a:extLst>
              <a:ext uri="{FF2B5EF4-FFF2-40B4-BE49-F238E27FC236}">
                <a16:creationId xmlns:a16="http://schemas.microsoft.com/office/drawing/2014/main" id="{4762C3A7-2EE2-4BC9-640D-E2A9A4B48062}"/>
              </a:ext>
            </a:extLst>
          </p:cNvPr>
          <p:cNvSpPr txBox="1"/>
          <p:nvPr/>
        </p:nvSpPr>
        <p:spPr>
          <a:xfrm>
            <a:off x="5560258" y="3701893"/>
            <a:ext cx="492443" cy="848950"/>
          </a:xfrm>
          <a:prstGeom prst="rect">
            <a:avLst/>
          </a:prstGeom>
          <a:noFill/>
        </p:spPr>
        <p:txBody>
          <a:bodyPr vert="vert270" wrap="none" rtlCol="0" anchor="ctr">
            <a:spAutoFit/>
          </a:bodyPr>
          <a:lstStyle/>
          <a:p>
            <a:r>
              <a:rPr lang="en-US" sz="2000" b="1" dirty="0"/>
              <a:t>Actual</a:t>
            </a:r>
          </a:p>
        </p:txBody>
      </p:sp>
      <p:pic>
        <p:nvPicPr>
          <p:cNvPr id="21" name="Picture 20" descr="A graph with numbers and names&#10;&#10;Description automatically generated with medium confidence">
            <a:extLst>
              <a:ext uri="{FF2B5EF4-FFF2-40B4-BE49-F238E27FC236}">
                <a16:creationId xmlns:a16="http://schemas.microsoft.com/office/drawing/2014/main" id="{5B887BEF-1EDB-5E0A-8811-D76671DCFF5B}"/>
              </a:ext>
            </a:extLst>
          </p:cNvPr>
          <p:cNvPicPr>
            <a:picLocks noChangeAspect="1"/>
          </p:cNvPicPr>
          <p:nvPr/>
        </p:nvPicPr>
        <p:blipFill>
          <a:blip r:embed="rId6"/>
          <a:stretch>
            <a:fillRect/>
          </a:stretch>
        </p:blipFill>
        <p:spPr>
          <a:xfrm>
            <a:off x="538922" y="2887339"/>
            <a:ext cx="4974857" cy="3773065"/>
          </a:xfrm>
          <a:prstGeom prst="rect">
            <a:avLst/>
          </a:prstGeom>
        </p:spPr>
      </p:pic>
      <p:sp>
        <p:nvSpPr>
          <p:cNvPr id="19" name="TextBox 18">
            <a:extLst>
              <a:ext uri="{FF2B5EF4-FFF2-40B4-BE49-F238E27FC236}">
                <a16:creationId xmlns:a16="http://schemas.microsoft.com/office/drawing/2014/main" id="{075FF6D9-5290-14F2-235E-FEC0CBBB3698}"/>
              </a:ext>
            </a:extLst>
          </p:cNvPr>
          <p:cNvSpPr txBox="1"/>
          <p:nvPr/>
        </p:nvSpPr>
        <p:spPr>
          <a:xfrm>
            <a:off x="5148415" y="6267881"/>
            <a:ext cx="1316130" cy="400110"/>
          </a:xfrm>
          <a:prstGeom prst="rect">
            <a:avLst/>
          </a:prstGeom>
          <a:noFill/>
        </p:spPr>
        <p:txBody>
          <a:bodyPr vert="horz" wrap="none" rtlCol="0" anchor="ctr">
            <a:spAutoFit/>
          </a:bodyPr>
          <a:lstStyle/>
          <a:p>
            <a:r>
              <a:rPr lang="en-US" sz="2000" b="1" dirty="0"/>
              <a:t>Predicted</a:t>
            </a:r>
          </a:p>
        </p:txBody>
      </p:sp>
      <p:sp>
        <p:nvSpPr>
          <p:cNvPr id="3" name="TextBox 2">
            <a:extLst>
              <a:ext uri="{FF2B5EF4-FFF2-40B4-BE49-F238E27FC236}">
                <a16:creationId xmlns:a16="http://schemas.microsoft.com/office/drawing/2014/main" id="{B9A4AC81-F583-3DCD-63E9-1E52C9A2B5B7}"/>
              </a:ext>
            </a:extLst>
          </p:cNvPr>
          <p:cNvSpPr txBox="1"/>
          <p:nvPr/>
        </p:nvSpPr>
        <p:spPr>
          <a:xfrm>
            <a:off x="8083929" y="2575250"/>
            <a:ext cx="878189" cy="369332"/>
          </a:xfrm>
          <a:prstGeom prst="rect">
            <a:avLst/>
          </a:prstGeom>
          <a:noFill/>
        </p:spPr>
        <p:txBody>
          <a:bodyPr wrap="none" rtlCol="0">
            <a:spAutoFit/>
          </a:bodyPr>
          <a:lstStyle/>
          <a:p>
            <a:r>
              <a:rPr lang="en-US" dirty="0"/>
              <a:t>Testing</a:t>
            </a:r>
          </a:p>
        </p:txBody>
      </p:sp>
      <p:sp>
        <p:nvSpPr>
          <p:cNvPr id="4" name="TextBox 3">
            <a:extLst>
              <a:ext uri="{FF2B5EF4-FFF2-40B4-BE49-F238E27FC236}">
                <a16:creationId xmlns:a16="http://schemas.microsoft.com/office/drawing/2014/main" id="{E7E1D2DA-BC75-291D-3925-98F1F6E5AC18}"/>
              </a:ext>
            </a:extLst>
          </p:cNvPr>
          <p:cNvSpPr txBox="1"/>
          <p:nvPr/>
        </p:nvSpPr>
        <p:spPr>
          <a:xfrm>
            <a:off x="2549905" y="2575250"/>
            <a:ext cx="952890" cy="369332"/>
          </a:xfrm>
          <a:prstGeom prst="rect">
            <a:avLst/>
          </a:prstGeom>
          <a:noFill/>
        </p:spPr>
        <p:txBody>
          <a:bodyPr wrap="none" rtlCol="0">
            <a:spAutoFit/>
          </a:bodyPr>
          <a:lstStyle/>
          <a:p>
            <a:r>
              <a:rPr lang="en-US" dirty="0"/>
              <a:t>Training</a:t>
            </a:r>
          </a:p>
        </p:txBody>
      </p:sp>
      <p:pic>
        <p:nvPicPr>
          <p:cNvPr id="7" name="Audio 6">
            <a:extLst>
              <a:ext uri="{FF2B5EF4-FFF2-40B4-BE49-F238E27FC236}">
                <a16:creationId xmlns:a16="http://schemas.microsoft.com/office/drawing/2014/main" id="{BE1DEBD2-73DD-DA32-114F-7A42EAB4055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24163728"/>
      </p:ext>
    </p:extLst>
  </p:cSld>
  <p:clrMapOvr>
    <a:masterClrMapping/>
  </p:clrMapOvr>
  <p:transition spd="slow" advTm="3914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F232A53-673E-406F-BB93-BF651C276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EFA124-08E4-5C81-7562-05B8AEF70F83}"/>
              </a:ext>
            </a:extLst>
          </p:cNvPr>
          <p:cNvSpPr>
            <a:spLocks noGrp="1"/>
          </p:cNvSpPr>
          <p:nvPr>
            <p:ph type="title"/>
          </p:nvPr>
        </p:nvSpPr>
        <p:spPr>
          <a:xfrm>
            <a:off x="841248" y="510047"/>
            <a:ext cx="3300984" cy="1645920"/>
          </a:xfrm>
        </p:spPr>
        <p:txBody>
          <a:bodyPr vert="horz" lIns="91440" tIns="45720" rIns="91440" bIns="45720" rtlCol="0" anchor="ctr">
            <a:normAutofit/>
          </a:bodyPr>
          <a:lstStyle/>
          <a:p>
            <a:r>
              <a:rPr lang="en-US" sz="2800" dirty="0"/>
              <a:t>Support Vector Machine</a:t>
            </a:r>
          </a:p>
        </p:txBody>
      </p:sp>
      <p:sp>
        <p:nvSpPr>
          <p:cNvPr id="33" name="Rectangle 32">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Content Placeholder 2">
            <a:extLst>
              <a:ext uri="{FF2B5EF4-FFF2-40B4-BE49-F238E27FC236}">
                <a16:creationId xmlns:a16="http://schemas.microsoft.com/office/drawing/2014/main" id="{D7DC519A-7313-976F-7A83-02B2A9E18D79}"/>
              </a:ext>
            </a:extLst>
          </p:cNvPr>
          <p:cNvSpPr txBox="1">
            <a:spLocks/>
          </p:cNvSpPr>
          <p:nvPr/>
        </p:nvSpPr>
        <p:spPr>
          <a:xfrm>
            <a:off x="5250106" y="586822"/>
            <a:ext cx="6106742" cy="1645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p>
        </p:txBody>
      </p:sp>
      <p:grpSp>
        <p:nvGrpSpPr>
          <p:cNvPr id="13" name="Group 12">
            <a:extLst>
              <a:ext uri="{FF2B5EF4-FFF2-40B4-BE49-F238E27FC236}">
                <a16:creationId xmlns:a16="http://schemas.microsoft.com/office/drawing/2014/main" id="{534CDF8F-62A0-C932-8A5F-B2D5BE8AE8CC}"/>
              </a:ext>
            </a:extLst>
          </p:cNvPr>
          <p:cNvGrpSpPr/>
          <p:nvPr/>
        </p:nvGrpSpPr>
        <p:grpSpPr>
          <a:xfrm>
            <a:off x="618424" y="104072"/>
            <a:ext cx="1858266" cy="368549"/>
            <a:chOff x="0" y="0"/>
            <a:chExt cx="1858266" cy="368549"/>
          </a:xfrm>
        </p:grpSpPr>
        <p:sp>
          <p:nvSpPr>
            <p:cNvPr id="14" name="Rounded Rectangle 13">
              <a:extLst>
                <a:ext uri="{FF2B5EF4-FFF2-40B4-BE49-F238E27FC236}">
                  <a16:creationId xmlns:a16="http://schemas.microsoft.com/office/drawing/2014/main" id="{CE4D94D3-59AA-588C-7A29-B32121D127B8}"/>
                </a:ext>
              </a:extLst>
            </p:cNvPr>
            <p:cNvSpPr/>
            <p:nvPr/>
          </p:nvSpPr>
          <p:spPr>
            <a:xfrm>
              <a:off x="0" y="0"/>
              <a:ext cx="1858266" cy="368549"/>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US"/>
            </a:p>
          </p:txBody>
        </p:sp>
        <p:sp>
          <p:nvSpPr>
            <p:cNvPr id="15" name="Rounded Rectangle 4">
              <a:extLst>
                <a:ext uri="{FF2B5EF4-FFF2-40B4-BE49-F238E27FC236}">
                  <a16:creationId xmlns:a16="http://schemas.microsoft.com/office/drawing/2014/main" id="{D8408E3B-74FD-FCEE-D4B1-3FC8DEA8766C}"/>
                </a:ext>
              </a:extLst>
            </p:cNvPr>
            <p:cNvSpPr txBox="1"/>
            <p:nvPr/>
          </p:nvSpPr>
          <p:spPr>
            <a:xfrm>
              <a:off x="17991" y="17991"/>
              <a:ext cx="1822284" cy="3325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Results</a:t>
              </a:r>
            </a:p>
          </p:txBody>
        </p:sp>
      </p:grpSp>
      <p:pic>
        <p:nvPicPr>
          <p:cNvPr id="5" name="Picture 4" descr="A chart of different colored squares&#10;&#10;Description automatically generated">
            <a:extLst>
              <a:ext uri="{FF2B5EF4-FFF2-40B4-BE49-F238E27FC236}">
                <a16:creationId xmlns:a16="http://schemas.microsoft.com/office/drawing/2014/main" id="{9CE287EF-066C-355D-2D4A-D3B1745F23EA}"/>
              </a:ext>
            </a:extLst>
          </p:cNvPr>
          <p:cNvPicPr>
            <a:picLocks noChangeAspect="1"/>
          </p:cNvPicPr>
          <p:nvPr/>
        </p:nvPicPr>
        <p:blipFill>
          <a:blip r:embed="rId5"/>
          <a:stretch>
            <a:fillRect/>
          </a:stretch>
        </p:blipFill>
        <p:spPr>
          <a:xfrm>
            <a:off x="490408" y="2820611"/>
            <a:ext cx="4909732" cy="3749039"/>
          </a:xfrm>
          <a:prstGeom prst="rect">
            <a:avLst/>
          </a:prstGeom>
        </p:spPr>
      </p:pic>
      <p:pic>
        <p:nvPicPr>
          <p:cNvPr id="7" name="Picture 6" descr="A colorful squares with black and white text&#10;&#10;Description automatically generated">
            <a:extLst>
              <a:ext uri="{FF2B5EF4-FFF2-40B4-BE49-F238E27FC236}">
                <a16:creationId xmlns:a16="http://schemas.microsoft.com/office/drawing/2014/main" id="{CEE82970-5261-6CC2-5499-67DEB08F36DB}"/>
              </a:ext>
            </a:extLst>
          </p:cNvPr>
          <p:cNvPicPr>
            <a:picLocks noChangeAspect="1"/>
          </p:cNvPicPr>
          <p:nvPr/>
        </p:nvPicPr>
        <p:blipFill>
          <a:blip r:embed="rId6"/>
          <a:stretch>
            <a:fillRect/>
          </a:stretch>
        </p:blipFill>
        <p:spPr>
          <a:xfrm>
            <a:off x="6052701" y="2820611"/>
            <a:ext cx="4936642" cy="3776472"/>
          </a:xfrm>
          <a:prstGeom prst="rect">
            <a:avLst/>
          </a:prstGeom>
        </p:spPr>
      </p:pic>
      <p:sp>
        <p:nvSpPr>
          <p:cNvPr id="9" name="TextBox 8">
            <a:extLst>
              <a:ext uri="{FF2B5EF4-FFF2-40B4-BE49-F238E27FC236}">
                <a16:creationId xmlns:a16="http://schemas.microsoft.com/office/drawing/2014/main" id="{97E88353-8AE3-07AF-EFDC-7987ABEF57CE}"/>
              </a:ext>
            </a:extLst>
          </p:cNvPr>
          <p:cNvSpPr txBox="1"/>
          <p:nvPr/>
        </p:nvSpPr>
        <p:spPr>
          <a:xfrm>
            <a:off x="5560258" y="3701893"/>
            <a:ext cx="492443" cy="848950"/>
          </a:xfrm>
          <a:prstGeom prst="rect">
            <a:avLst/>
          </a:prstGeom>
          <a:noFill/>
        </p:spPr>
        <p:txBody>
          <a:bodyPr vert="vert270" wrap="none" rtlCol="0" anchor="ctr">
            <a:spAutoFit/>
          </a:bodyPr>
          <a:lstStyle/>
          <a:p>
            <a:r>
              <a:rPr lang="en-US" sz="2000" b="1" dirty="0"/>
              <a:t>Actual</a:t>
            </a:r>
          </a:p>
        </p:txBody>
      </p:sp>
      <p:sp>
        <p:nvSpPr>
          <p:cNvPr id="10" name="TextBox 9">
            <a:extLst>
              <a:ext uri="{FF2B5EF4-FFF2-40B4-BE49-F238E27FC236}">
                <a16:creationId xmlns:a16="http://schemas.microsoft.com/office/drawing/2014/main" id="{E3EA9D8B-2A44-70FC-2E50-0FDBED70BC9B}"/>
              </a:ext>
            </a:extLst>
          </p:cNvPr>
          <p:cNvSpPr txBox="1"/>
          <p:nvPr/>
        </p:nvSpPr>
        <p:spPr>
          <a:xfrm>
            <a:off x="5148415" y="6267881"/>
            <a:ext cx="1316130" cy="400110"/>
          </a:xfrm>
          <a:prstGeom prst="rect">
            <a:avLst/>
          </a:prstGeom>
          <a:noFill/>
        </p:spPr>
        <p:txBody>
          <a:bodyPr vert="horz" wrap="none" rtlCol="0" anchor="ctr">
            <a:spAutoFit/>
          </a:bodyPr>
          <a:lstStyle/>
          <a:p>
            <a:r>
              <a:rPr lang="en-US" sz="2000" b="1" dirty="0"/>
              <a:t>Predicted</a:t>
            </a:r>
          </a:p>
        </p:txBody>
      </p:sp>
      <p:sp>
        <p:nvSpPr>
          <p:cNvPr id="3" name="Content Placeholder 2">
            <a:extLst>
              <a:ext uri="{FF2B5EF4-FFF2-40B4-BE49-F238E27FC236}">
                <a16:creationId xmlns:a16="http://schemas.microsoft.com/office/drawing/2014/main" id="{7EB5E52D-A27E-E9D8-49F9-059AD11A565D}"/>
              </a:ext>
            </a:extLst>
          </p:cNvPr>
          <p:cNvSpPr txBox="1">
            <a:spLocks/>
          </p:cNvSpPr>
          <p:nvPr/>
        </p:nvSpPr>
        <p:spPr>
          <a:xfrm>
            <a:off x="5148415" y="601487"/>
            <a:ext cx="6106742" cy="1645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t>Accuracy: </a:t>
            </a:r>
            <a:r>
              <a:rPr lang="en-US" sz="1800" dirty="0"/>
              <a:t>72% (training); 77% (testing)</a:t>
            </a:r>
          </a:p>
          <a:p>
            <a:pPr marL="0" indent="0">
              <a:buNone/>
            </a:pPr>
            <a:r>
              <a:rPr lang="en-US" sz="1800" b="1" dirty="0"/>
              <a:t>F1 Score: </a:t>
            </a:r>
            <a:r>
              <a:rPr lang="en-US" sz="1800" dirty="0"/>
              <a:t>74% (training); 77% (testing)</a:t>
            </a:r>
            <a:endParaRPr lang="en-US" sz="1800" b="1" dirty="0"/>
          </a:p>
          <a:p>
            <a:pPr marL="0" indent="0">
              <a:buNone/>
            </a:pPr>
            <a:r>
              <a:rPr lang="en-US" sz="1800" b="1" dirty="0"/>
              <a:t>Trends: </a:t>
            </a:r>
            <a:r>
              <a:rPr lang="en-US" sz="1800" dirty="0"/>
              <a:t>More consistent predictions during testing; misclassifies into adjacent region(s)</a:t>
            </a:r>
            <a:endParaRPr lang="en-US" sz="1800" b="1" dirty="0"/>
          </a:p>
        </p:txBody>
      </p:sp>
      <p:sp>
        <p:nvSpPr>
          <p:cNvPr id="4" name="TextBox 3">
            <a:extLst>
              <a:ext uri="{FF2B5EF4-FFF2-40B4-BE49-F238E27FC236}">
                <a16:creationId xmlns:a16="http://schemas.microsoft.com/office/drawing/2014/main" id="{3CA3503B-FCD4-1337-3B2A-97FB49AA4151}"/>
              </a:ext>
            </a:extLst>
          </p:cNvPr>
          <p:cNvSpPr txBox="1"/>
          <p:nvPr/>
        </p:nvSpPr>
        <p:spPr>
          <a:xfrm>
            <a:off x="2549905" y="2575250"/>
            <a:ext cx="952890" cy="369332"/>
          </a:xfrm>
          <a:prstGeom prst="rect">
            <a:avLst/>
          </a:prstGeom>
          <a:noFill/>
        </p:spPr>
        <p:txBody>
          <a:bodyPr wrap="none" rtlCol="0">
            <a:spAutoFit/>
          </a:bodyPr>
          <a:lstStyle/>
          <a:p>
            <a:r>
              <a:rPr lang="en-US" dirty="0"/>
              <a:t>Training</a:t>
            </a:r>
          </a:p>
        </p:txBody>
      </p:sp>
      <p:sp>
        <p:nvSpPr>
          <p:cNvPr id="6" name="TextBox 5">
            <a:extLst>
              <a:ext uri="{FF2B5EF4-FFF2-40B4-BE49-F238E27FC236}">
                <a16:creationId xmlns:a16="http://schemas.microsoft.com/office/drawing/2014/main" id="{C35AA25C-C1DF-5770-50E5-F28E55E2A005}"/>
              </a:ext>
            </a:extLst>
          </p:cNvPr>
          <p:cNvSpPr txBox="1"/>
          <p:nvPr/>
        </p:nvSpPr>
        <p:spPr>
          <a:xfrm>
            <a:off x="8083929" y="2575250"/>
            <a:ext cx="878189" cy="369332"/>
          </a:xfrm>
          <a:prstGeom prst="rect">
            <a:avLst/>
          </a:prstGeom>
          <a:noFill/>
        </p:spPr>
        <p:txBody>
          <a:bodyPr wrap="none" rtlCol="0">
            <a:spAutoFit/>
          </a:bodyPr>
          <a:lstStyle/>
          <a:p>
            <a:r>
              <a:rPr lang="en-US" dirty="0"/>
              <a:t>Testing</a:t>
            </a:r>
          </a:p>
        </p:txBody>
      </p:sp>
      <p:pic>
        <p:nvPicPr>
          <p:cNvPr id="11" name="Audio 10">
            <a:extLst>
              <a:ext uri="{FF2B5EF4-FFF2-40B4-BE49-F238E27FC236}">
                <a16:creationId xmlns:a16="http://schemas.microsoft.com/office/drawing/2014/main" id="{6DEF732F-F5C8-2E70-804D-FB22FA17DF6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645124275"/>
      </p:ext>
    </p:extLst>
  </p:cSld>
  <p:clrMapOvr>
    <a:masterClrMapping/>
  </p:clrMapOvr>
  <p:transition spd="slow" advTm="2393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F232A53-673E-406F-BB93-BF651C276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EFA124-08E4-5C81-7562-05B8AEF70F83}"/>
              </a:ext>
            </a:extLst>
          </p:cNvPr>
          <p:cNvSpPr>
            <a:spLocks noGrp="1"/>
          </p:cNvSpPr>
          <p:nvPr>
            <p:ph type="title"/>
          </p:nvPr>
        </p:nvSpPr>
        <p:spPr>
          <a:xfrm>
            <a:off x="841248" y="510047"/>
            <a:ext cx="3300984" cy="1645920"/>
          </a:xfrm>
        </p:spPr>
        <p:txBody>
          <a:bodyPr vert="horz" lIns="91440" tIns="45720" rIns="91440" bIns="45720" rtlCol="0" anchor="ctr">
            <a:normAutofit/>
          </a:bodyPr>
          <a:lstStyle/>
          <a:p>
            <a:r>
              <a:rPr lang="en-US" sz="2800" dirty="0"/>
              <a:t>Random Forest Model</a:t>
            </a:r>
          </a:p>
        </p:txBody>
      </p:sp>
      <p:sp>
        <p:nvSpPr>
          <p:cNvPr id="33" name="Rectangle 32">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Content Placeholder 2">
            <a:extLst>
              <a:ext uri="{FF2B5EF4-FFF2-40B4-BE49-F238E27FC236}">
                <a16:creationId xmlns:a16="http://schemas.microsoft.com/office/drawing/2014/main" id="{D7DC519A-7313-976F-7A83-02B2A9E18D79}"/>
              </a:ext>
            </a:extLst>
          </p:cNvPr>
          <p:cNvSpPr txBox="1">
            <a:spLocks/>
          </p:cNvSpPr>
          <p:nvPr/>
        </p:nvSpPr>
        <p:spPr>
          <a:xfrm>
            <a:off x="5250106" y="586822"/>
            <a:ext cx="6106742" cy="1645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p>
        </p:txBody>
      </p:sp>
      <p:grpSp>
        <p:nvGrpSpPr>
          <p:cNvPr id="13" name="Group 12">
            <a:extLst>
              <a:ext uri="{FF2B5EF4-FFF2-40B4-BE49-F238E27FC236}">
                <a16:creationId xmlns:a16="http://schemas.microsoft.com/office/drawing/2014/main" id="{534CDF8F-62A0-C932-8A5F-B2D5BE8AE8CC}"/>
              </a:ext>
            </a:extLst>
          </p:cNvPr>
          <p:cNvGrpSpPr/>
          <p:nvPr/>
        </p:nvGrpSpPr>
        <p:grpSpPr>
          <a:xfrm>
            <a:off x="618424" y="104072"/>
            <a:ext cx="1858266" cy="368549"/>
            <a:chOff x="0" y="0"/>
            <a:chExt cx="1858266" cy="368549"/>
          </a:xfrm>
        </p:grpSpPr>
        <p:sp>
          <p:nvSpPr>
            <p:cNvPr id="14" name="Rounded Rectangle 13">
              <a:extLst>
                <a:ext uri="{FF2B5EF4-FFF2-40B4-BE49-F238E27FC236}">
                  <a16:creationId xmlns:a16="http://schemas.microsoft.com/office/drawing/2014/main" id="{CE4D94D3-59AA-588C-7A29-B32121D127B8}"/>
                </a:ext>
              </a:extLst>
            </p:cNvPr>
            <p:cNvSpPr/>
            <p:nvPr/>
          </p:nvSpPr>
          <p:spPr>
            <a:xfrm>
              <a:off x="0" y="0"/>
              <a:ext cx="1858266" cy="368549"/>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US"/>
            </a:p>
          </p:txBody>
        </p:sp>
        <p:sp>
          <p:nvSpPr>
            <p:cNvPr id="15" name="Rounded Rectangle 4">
              <a:extLst>
                <a:ext uri="{FF2B5EF4-FFF2-40B4-BE49-F238E27FC236}">
                  <a16:creationId xmlns:a16="http://schemas.microsoft.com/office/drawing/2014/main" id="{D8408E3B-74FD-FCEE-D4B1-3FC8DEA8766C}"/>
                </a:ext>
              </a:extLst>
            </p:cNvPr>
            <p:cNvSpPr txBox="1"/>
            <p:nvPr/>
          </p:nvSpPr>
          <p:spPr>
            <a:xfrm>
              <a:off x="17991" y="17991"/>
              <a:ext cx="1822284" cy="3325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Results</a:t>
              </a:r>
            </a:p>
          </p:txBody>
        </p:sp>
      </p:grpSp>
      <p:pic>
        <p:nvPicPr>
          <p:cNvPr id="4" name="Picture 3" descr="A colorful squares with black text&#10;&#10;Description automatically generated">
            <a:extLst>
              <a:ext uri="{FF2B5EF4-FFF2-40B4-BE49-F238E27FC236}">
                <a16:creationId xmlns:a16="http://schemas.microsoft.com/office/drawing/2014/main" id="{88E1A2FB-C4C7-D0BD-6530-4F5202511E60}"/>
              </a:ext>
            </a:extLst>
          </p:cNvPr>
          <p:cNvPicPr>
            <a:picLocks noChangeAspect="1"/>
          </p:cNvPicPr>
          <p:nvPr/>
        </p:nvPicPr>
        <p:blipFill>
          <a:blip r:embed="rId5"/>
          <a:stretch>
            <a:fillRect/>
          </a:stretch>
        </p:blipFill>
        <p:spPr>
          <a:xfrm>
            <a:off x="6052701" y="2888302"/>
            <a:ext cx="4900781" cy="3749039"/>
          </a:xfrm>
          <a:prstGeom prst="rect">
            <a:avLst/>
          </a:prstGeom>
        </p:spPr>
      </p:pic>
      <p:pic>
        <p:nvPicPr>
          <p:cNvPr id="8" name="Picture 7" descr="A graph of different colored squares&#10;&#10;Description automatically generated with medium confidence">
            <a:extLst>
              <a:ext uri="{FF2B5EF4-FFF2-40B4-BE49-F238E27FC236}">
                <a16:creationId xmlns:a16="http://schemas.microsoft.com/office/drawing/2014/main" id="{F03AF311-926C-6FEB-EA81-ABDAF20E6944}"/>
              </a:ext>
            </a:extLst>
          </p:cNvPr>
          <p:cNvPicPr>
            <a:picLocks noChangeAspect="1"/>
          </p:cNvPicPr>
          <p:nvPr/>
        </p:nvPicPr>
        <p:blipFill>
          <a:blip r:embed="rId6"/>
          <a:stretch>
            <a:fillRect/>
          </a:stretch>
        </p:blipFill>
        <p:spPr>
          <a:xfrm>
            <a:off x="490408" y="2886010"/>
            <a:ext cx="4974336" cy="3751331"/>
          </a:xfrm>
          <a:prstGeom prst="rect">
            <a:avLst/>
          </a:prstGeom>
        </p:spPr>
      </p:pic>
      <p:sp>
        <p:nvSpPr>
          <p:cNvPr id="9" name="TextBox 8">
            <a:extLst>
              <a:ext uri="{FF2B5EF4-FFF2-40B4-BE49-F238E27FC236}">
                <a16:creationId xmlns:a16="http://schemas.microsoft.com/office/drawing/2014/main" id="{A198A2BE-8185-1EAE-B9EF-FC879BD05852}"/>
              </a:ext>
            </a:extLst>
          </p:cNvPr>
          <p:cNvSpPr txBox="1"/>
          <p:nvPr/>
        </p:nvSpPr>
        <p:spPr>
          <a:xfrm>
            <a:off x="5560258" y="3701893"/>
            <a:ext cx="492443" cy="848950"/>
          </a:xfrm>
          <a:prstGeom prst="rect">
            <a:avLst/>
          </a:prstGeom>
          <a:noFill/>
        </p:spPr>
        <p:txBody>
          <a:bodyPr vert="vert270" wrap="none" rtlCol="0" anchor="ctr">
            <a:spAutoFit/>
          </a:bodyPr>
          <a:lstStyle/>
          <a:p>
            <a:r>
              <a:rPr lang="en-US" sz="2000" b="1" dirty="0"/>
              <a:t>Actual</a:t>
            </a:r>
          </a:p>
        </p:txBody>
      </p:sp>
      <p:sp>
        <p:nvSpPr>
          <p:cNvPr id="10" name="TextBox 9">
            <a:extLst>
              <a:ext uri="{FF2B5EF4-FFF2-40B4-BE49-F238E27FC236}">
                <a16:creationId xmlns:a16="http://schemas.microsoft.com/office/drawing/2014/main" id="{0559902D-7DC8-BE38-A0C5-983EE28396CB}"/>
              </a:ext>
            </a:extLst>
          </p:cNvPr>
          <p:cNvSpPr txBox="1"/>
          <p:nvPr/>
        </p:nvSpPr>
        <p:spPr>
          <a:xfrm>
            <a:off x="5148415" y="6267881"/>
            <a:ext cx="1316130" cy="400110"/>
          </a:xfrm>
          <a:prstGeom prst="rect">
            <a:avLst/>
          </a:prstGeom>
          <a:noFill/>
        </p:spPr>
        <p:txBody>
          <a:bodyPr vert="horz" wrap="none" rtlCol="0" anchor="ctr">
            <a:spAutoFit/>
          </a:bodyPr>
          <a:lstStyle/>
          <a:p>
            <a:r>
              <a:rPr lang="en-US" sz="2000" b="1" dirty="0"/>
              <a:t>Predicted</a:t>
            </a:r>
          </a:p>
        </p:txBody>
      </p:sp>
      <p:sp>
        <p:nvSpPr>
          <p:cNvPr id="3" name="Content Placeholder 2">
            <a:extLst>
              <a:ext uri="{FF2B5EF4-FFF2-40B4-BE49-F238E27FC236}">
                <a16:creationId xmlns:a16="http://schemas.microsoft.com/office/drawing/2014/main" id="{C4A3B0DD-B241-6A17-82F3-7043D94876F2}"/>
              </a:ext>
            </a:extLst>
          </p:cNvPr>
          <p:cNvSpPr txBox="1">
            <a:spLocks/>
          </p:cNvSpPr>
          <p:nvPr/>
        </p:nvSpPr>
        <p:spPr>
          <a:xfrm>
            <a:off x="5148415" y="601487"/>
            <a:ext cx="6106742" cy="1645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t>Accuracy: </a:t>
            </a:r>
            <a:r>
              <a:rPr lang="en-US" sz="1800" dirty="0"/>
              <a:t>64% (training); 74% (testing)</a:t>
            </a:r>
          </a:p>
          <a:p>
            <a:pPr marL="0" indent="0">
              <a:buNone/>
            </a:pPr>
            <a:r>
              <a:rPr lang="en-US" sz="1800" b="1" dirty="0"/>
              <a:t>F1 Score: </a:t>
            </a:r>
            <a:r>
              <a:rPr lang="en-US" sz="1800" dirty="0"/>
              <a:t>81% (training); 74% (testing)</a:t>
            </a:r>
          </a:p>
          <a:p>
            <a:pPr marL="0" indent="0">
              <a:buNone/>
            </a:pPr>
            <a:r>
              <a:rPr lang="en-US" sz="1800" b="1" dirty="0"/>
              <a:t>Trends: </a:t>
            </a:r>
            <a:r>
              <a:rPr lang="en-US" sz="1800" dirty="0"/>
              <a:t>More consistent predictions during training despite lower overall accuracy; misclassifies into adjacent region(s)</a:t>
            </a:r>
            <a:endParaRPr lang="en-US" sz="1800" b="1" dirty="0"/>
          </a:p>
        </p:txBody>
      </p:sp>
      <p:sp>
        <p:nvSpPr>
          <p:cNvPr id="7" name="TextBox 6">
            <a:extLst>
              <a:ext uri="{FF2B5EF4-FFF2-40B4-BE49-F238E27FC236}">
                <a16:creationId xmlns:a16="http://schemas.microsoft.com/office/drawing/2014/main" id="{63A9A17E-D504-86C3-B185-62A943C549E7}"/>
              </a:ext>
            </a:extLst>
          </p:cNvPr>
          <p:cNvSpPr txBox="1"/>
          <p:nvPr/>
        </p:nvSpPr>
        <p:spPr>
          <a:xfrm>
            <a:off x="2549905" y="2575250"/>
            <a:ext cx="952890" cy="369332"/>
          </a:xfrm>
          <a:prstGeom prst="rect">
            <a:avLst/>
          </a:prstGeom>
          <a:noFill/>
        </p:spPr>
        <p:txBody>
          <a:bodyPr wrap="none" rtlCol="0">
            <a:spAutoFit/>
          </a:bodyPr>
          <a:lstStyle/>
          <a:p>
            <a:r>
              <a:rPr lang="en-US" dirty="0"/>
              <a:t>Training</a:t>
            </a:r>
          </a:p>
        </p:txBody>
      </p:sp>
      <p:sp>
        <p:nvSpPr>
          <p:cNvPr id="11" name="TextBox 10">
            <a:extLst>
              <a:ext uri="{FF2B5EF4-FFF2-40B4-BE49-F238E27FC236}">
                <a16:creationId xmlns:a16="http://schemas.microsoft.com/office/drawing/2014/main" id="{8E73EC48-8146-D49A-F7B3-3AE6E9E38503}"/>
              </a:ext>
            </a:extLst>
          </p:cNvPr>
          <p:cNvSpPr txBox="1"/>
          <p:nvPr/>
        </p:nvSpPr>
        <p:spPr>
          <a:xfrm>
            <a:off x="8083929" y="2575250"/>
            <a:ext cx="878189" cy="369332"/>
          </a:xfrm>
          <a:prstGeom prst="rect">
            <a:avLst/>
          </a:prstGeom>
          <a:noFill/>
        </p:spPr>
        <p:txBody>
          <a:bodyPr wrap="none" rtlCol="0">
            <a:spAutoFit/>
          </a:bodyPr>
          <a:lstStyle/>
          <a:p>
            <a:r>
              <a:rPr lang="en-US" dirty="0"/>
              <a:t>Testing</a:t>
            </a:r>
          </a:p>
        </p:txBody>
      </p:sp>
      <p:pic>
        <p:nvPicPr>
          <p:cNvPr id="6" name="Audio 5">
            <a:extLst>
              <a:ext uri="{FF2B5EF4-FFF2-40B4-BE49-F238E27FC236}">
                <a16:creationId xmlns:a16="http://schemas.microsoft.com/office/drawing/2014/main" id="{A03EE076-9CFD-7C92-0EFE-D28C86BF5DF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04309384"/>
      </p:ext>
    </p:extLst>
  </p:cSld>
  <p:clrMapOvr>
    <a:masterClrMapping/>
  </p:clrMapOvr>
  <p:transition spd="slow" advTm="3157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F232A53-673E-406F-BB93-BF651C276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EFA124-08E4-5C81-7562-05B8AEF70F83}"/>
              </a:ext>
            </a:extLst>
          </p:cNvPr>
          <p:cNvSpPr>
            <a:spLocks noGrp="1"/>
          </p:cNvSpPr>
          <p:nvPr>
            <p:ph type="title"/>
          </p:nvPr>
        </p:nvSpPr>
        <p:spPr>
          <a:xfrm>
            <a:off x="841248" y="510047"/>
            <a:ext cx="3300984" cy="1645920"/>
          </a:xfrm>
        </p:spPr>
        <p:txBody>
          <a:bodyPr vert="horz" lIns="91440" tIns="45720" rIns="91440" bIns="45720" rtlCol="0" anchor="ctr">
            <a:normAutofit/>
          </a:bodyPr>
          <a:lstStyle/>
          <a:p>
            <a:r>
              <a:rPr lang="en-US" sz="2800" dirty="0"/>
              <a:t>Comparison of Performance</a:t>
            </a:r>
          </a:p>
        </p:txBody>
      </p:sp>
      <p:sp>
        <p:nvSpPr>
          <p:cNvPr id="33" name="Rectangle 32">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Content Placeholder 2">
            <a:extLst>
              <a:ext uri="{FF2B5EF4-FFF2-40B4-BE49-F238E27FC236}">
                <a16:creationId xmlns:a16="http://schemas.microsoft.com/office/drawing/2014/main" id="{D7DC519A-7313-976F-7A83-02B2A9E18D79}"/>
              </a:ext>
            </a:extLst>
          </p:cNvPr>
          <p:cNvSpPr txBox="1">
            <a:spLocks/>
          </p:cNvSpPr>
          <p:nvPr/>
        </p:nvSpPr>
        <p:spPr>
          <a:xfrm>
            <a:off x="5250106" y="586822"/>
            <a:ext cx="6106742" cy="1645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p>
        </p:txBody>
      </p:sp>
      <p:grpSp>
        <p:nvGrpSpPr>
          <p:cNvPr id="13" name="Group 12">
            <a:extLst>
              <a:ext uri="{FF2B5EF4-FFF2-40B4-BE49-F238E27FC236}">
                <a16:creationId xmlns:a16="http://schemas.microsoft.com/office/drawing/2014/main" id="{534CDF8F-62A0-C932-8A5F-B2D5BE8AE8CC}"/>
              </a:ext>
            </a:extLst>
          </p:cNvPr>
          <p:cNvGrpSpPr/>
          <p:nvPr/>
        </p:nvGrpSpPr>
        <p:grpSpPr>
          <a:xfrm>
            <a:off x="618424" y="104072"/>
            <a:ext cx="1858266" cy="368549"/>
            <a:chOff x="0" y="0"/>
            <a:chExt cx="1858266" cy="368549"/>
          </a:xfrm>
        </p:grpSpPr>
        <p:sp>
          <p:nvSpPr>
            <p:cNvPr id="14" name="Rounded Rectangle 13">
              <a:extLst>
                <a:ext uri="{FF2B5EF4-FFF2-40B4-BE49-F238E27FC236}">
                  <a16:creationId xmlns:a16="http://schemas.microsoft.com/office/drawing/2014/main" id="{CE4D94D3-59AA-588C-7A29-B32121D127B8}"/>
                </a:ext>
              </a:extLst>
            </p:cNvPr>
            <p:cNvSpPr/>
            <p:nvPr/>
          </p:nvSpPr>
          <p:spPr>
            <a:xfrm>
              <a:off x="0" y="0"/>
              <a:ext cx="1858266" cy="368549"/>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US"/>
            </a:p>
          </p:txBody>
        </p:sp>
        <p:sp>
          <p:nvSpPr>
            <p:cNvPr id="15" name="Rounded Rectangle 4">
              <a:extLst>
                <a:ext uri="{FF2B5EF4-FFF2-40B4-BE49-F238E27FC236}">
                  <a16:creationId xmlns:a16="http://schemas.microsoft.com/office/drawing/2014/main" id="{D8408E3B-74FD-FCEE-D4B1-3FC8DEA8766C}"/>
                </a:ext>
              </a:extLst>
            </p:cNvPr>
            <p:cNvSpPr txBox="1"/>
            <p:nvPr/>
          </p:nvSpPr>
          <p:spPr>
            <a:xfrm>
              <a:off x="17991" y="17991"/>
              <a:ext cx="1822284" cy="3325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Results</a:t>
              </a:r>
            </a:p>
          </p:txBody>
        </p:sp>
      </p:grpSp>
      <p:sp>
        <p:nvSpPr>
          <p:cNvPr id="4" name="Content Placeholder 2">
            <a:extLst>
              <a:ext uri="{FF2B5EF4-FFF2-40B4-BE49-F238E27FC236}">
                <a16:creationId xmlns:a16="http://schemas.microsoft.com/office/drawing/2014/main" id="{17B1DB91-4889-6B66-0D38-E589338C98F9}"/>
              </a:ext>
            </a:extLst>
          </p:cNvPr>
          <p:cNvSpPr txBox="1">
            <a:spLocks/>
          </p:cNvSpPr>
          <p:nvPr/>
        </p:nvSpPr>
        <p:spPr>
          <a:xfrm>
            <a:off x="5148415" y="601487"/>
            <a:ext cx="6106742" cy="1645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t>Highest Performer:</a:t>
            </a:r>
            <a:r>
              <a:rPr lang="en-US" sz="1800" dirty="0"/>
              <a:t> Artificial Neural Network</a:t>
            </a:r>
          </a:p>
          <a:p>
            <a:pPr marL="0" indent="0">
              <a:buNone/>
            </a:pPr>
            <a:r>
              <a:rPr lang="en-US" sz="1800" b="1" dirty="0"/>
              <a:t>Considerations: </a:t>
            </a:r>
            <a:r>
              <a:rPr lang="en-US" sz="1800" dirty="0"/>
              <a:t>SVMs work better with smaller datasets (more consistent predictions when testing); RFMs work better with larger datasets (more consistent predictions when training, higher f1)</a:t>
            </a:r>
          </a:p>
        </p:txBody>
      </p:sp>
      <p:graphicFrame>
        <p:nvGraphicFramePr>
          <p:cNvPr id="5" name="Chart 4">
            <a:extLst>
              <a:ext uri="{FF2B5EF4-FFF2-40B4-BE49-F238E27FC236}">
                <a16:creationId xmlns:a16="http://schemas.microsoft.com/office/drawing/2014/main" id="{F40CFBD2-6A9A-F6BD-9FE7-8E59BE1B3003}"/>
              </a:ext>
            </a:extLst>
          </p:cNvPr>
          <p:cNvGraphicFramePr>
            <a:graphicFrameLocks/>
          </p:cNvGraphicFramePr>
          <p:nvPr>
            <p:extLst>
              <p:ext uri="{D42A27DB-BD31-4B8C-83A1-F6EECF244321}">
                <p14:modId xmlns:p14="http://schemas.microsoft.com/office/powerpoint/2010/main" val="137226008"/>
              </p:ext>
            </p:extLst>
          </p:nvPr>
        </p:nvGraphicFramePr>
        <p:xfrm>
          <a:off x="841248" y="2377664"/>
          <a:ext cx="10332811" cy="4480336"/>
        </p:xfrm>
        <a:graphic>
          <a:graphicData uri="http://schemas.openxmlformats.org/drawingml/2006/chart">
            <c:chart xmlns:c="http://schemas.openxmlformats.org/drawingml/2006/chart" xmlns:r="http://schemas.openxmlformats.org/officeDocument/2006/relationships" r:id="rId5"/>
          </a:graphicData>
        </a:graphic>
      </p:graphicFrame>
      <p:pic>
        <p:nvPicPr>
          <p:cNvPr id="6" name="Audio 5">
            <a:extLst>
              <a:ext uri="{FF2B5EF4-FFF2-40B4-BE49-F238E27FC236}">
                <a16:creationId xmlns:a16="http://schemas.microsoft.com/office/drawing/2014/main" id="{E81EFD8C-5FAC-DBBD-A33B-ABF4A915898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96205470"/>
      </p:ext>
    </p:extLst>
  </p:cSld>
  <p:clrMapOvr>
    <a:masterClrMapping/>
  </p:clrMapOvr>
  <p:transition spd="slow" advTm="3293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0" name="Rectangle 6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2" name="Rectangle 7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60DDCD0-9536-E07F-2151-38AFB6631C2F}"/>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sz="4000" dirty="0"/>
              <a:t>Discussion and Conclusions</a:t>
            </a:r>
            <a:endParaRPr lang="en-US" sz="4000" kern="1200" dirty="0">
              <a:solidFill>
                <a:schemeClr val="tx1"/>
              </a:solidFill>
              <a:latin typeface="+mj-lt"/>
              <a:ea typeface="+mj-ea"/>
              <a:cs typeface="+mj-cs"/>
            </a:endParaRPr>
          </a:p>
        </p:txBody>
      </p:sp>
      <p:sp>
        <p:nvSpPr>
          <p:cNvPr id="74" name="Rectangle 7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3" name="Graphic 12" descr="Circle with left arrow with solid fill">
            <a:extLst>
              <a:ext uri="{FF2B5EF4-FFF2-40B4-BE49-F238E27FC236}">
                <a16:creationId xmlns:a16="http://schemas.microsoft.com/office/drawing/2014/main" id="{11ED263E-FBC3-3558-78A5-2A88E01A16D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3474" y="4733763"/>
            <a:ext cx="1272025" cy="1272025"/>
          </a:xfrm>
          <a:prstGeom prst="rect">
            <a:avLst/>
          </a:prstGeom>
        </p:spPr>
      </p:pic>
      <p:pic>
        <p:nvPicPr>
          <p:cNvPr id="15" name="Graphic 14" descr="Circle with left arrow outline">
            <a:extLst>
              <a:ext uri="{FF2B5EF4-FFF2-40B4-BE49-F238E27FC236}">
                <a16:creationId xmlns:a16="http://schemas.microsoft.com/office/drawing/2014/main" id="{F0FE7672-EA2D-AE34-0DD9-248B223BB8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3474" y="2450058"/>
            <a:ext cx="1272025" cy="1272025"/>
          </a:xfrm>
          <a:prstGeom prst="rect">
            <a:avLst/>
          </a:prstGeom>
        </p:spPr>
      </p:pic>
      <p:pic>
        <p:nvPicPr>
          <p:cNvPr id="17" name="Graphic 16" descr="Compass with solid fill">
            <a:extLst>
              <a:ext uri="{FF2B5EF4-FFF2-40B4-BE49-F238E27FC236}">
                <a16:creationId xmlns:a16="http://schemas.microsoft.com/office/drawing/2014/main" id="{DAE9E00E-4D38-C62A-4978-B8B634AE5CE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33137" y="3358909"/>
            <a:ext cx="1272025" cy="1272025"/>
          </a:xfrm>
          <a:prstGeom prst="rect">
            <a:avLst/>
          </a:prstGeom>
        </p:spPr>
      </p:pic>
      <p:sp>
        <p:nvSpPr>
          <p:cNvPr id="18" name="TextBox 17">
            <a:extLst>
              <a:ext uri="{FF2B5EF4-FFF2-40B4-BE49-F238E27FC236}">
                <a16:creationId xmlns:a16="http://schemas.microsoft.com/office/drawing/2014/main" id="{D1885919-6583-91D8-0B98-2650BC5EAFEB}"/>
              </a:ext>
            </a:extLst>
          </p:cNvPr>
          <p:cNvSpPr txBox="1"/>
          <p:nvPr/>
        </p:nvSpPr>
        <p:spPr>
          <a:xfrm>
            <a:off x="149129" y="3587811"/>
            <a:ext cx="1809598" cy="707886"/>
          </a:xfrm>
          <a:prstGeom prst="rect">
            <a:avLst/>
          </a:prstGeom>
          <a:noFill/>
        </p:spPr>
        <p:txBody>
          <a:bodyPr wrap="none" rtlCol="0">
            <a:spAutoFit/>
          </a:bodyPr>
          <a:lstStyle/>
          <a:p>
            <a:pPr algn="ctr"/>
            <a:r>
              <a:rPr lang="en-US" sz="2000" b="1" dirty="0"/>
              <a:t>Implications </a:t>
            </a:r>
          </a:p>
          <a:p>
            <a:pPr algn="ctr"/>
            <a:r>
              <a:rPr lang="en-US" sz="2000" b="1" dirty="0"/>
              <a:t>/ Applications</a:t>
            </a:r>
          </a:p>
        </p:txBody>
      </p:sp>
      <p:sp>
        <p:nvSpPr>
          <p:cNvPr id="19" name="TextBox 18">
            <a:extLst>
              <a:ext uri="{FF2B5EF4-FFF2-40B4-BE49-F238E27FC236}">
                <a16:creationId xmlns:a16="http://schemas.microsoft.com/office/drawing/2014/main" id="{F05571DE-7083-CF18-9970-DFE00249F6F1}"/>
              </a:ext>
            </a:extLst>
          </p:cNvPr>
          <p:cNvSpPr txBox="1"/>
          <p:nvPr/>
        </p:nvSpPr>
        <p:spPr>
          <a:xfrm>
            <a:off x="269397" y="5957890"/>
            <a:ext cx="1501950" cy="400110"/>
          </a:xfrm>
          <a:prstGeom prst="rect">
            <a:avLst/>
          </a:prstGeom>
          <a:noFill/>
        </p:spPr>
        <p:txBody>
          <a:bodyPr wrap="none" rtlCol="0">
            <a:spAutoFit/>
          </a:bodyPr>
          <a:lstStyle/>
          <a:p>
            <a:pPr algn="ctr"/>
            <a:r>
              <a:rPr lang="en-US" sz="2000" b="1" dirty="0"/>
              <a:t>Limitations</a:t>
            </a:r>
          </a:p>
        </p:txBody>
      </p:sp>
      <p:sp>
        <p:nvSpPr>
          <p:cNvPr id="21" name="TextBox 20">
            <a:extLst>
              <a:ext uri="{FF2B5EF4-FFF2-40B4-BE49-F238E27FC236}">
                <a16:creationId xmlns:a16="http://schemas.microsoft.com/office/drawing/2014/main" id="{676CA268-B543-CB74-0089-D6AF1729436D}"/>
              </a:ext>
            </a:extLst>
          </p:cNvPr>
          <p:cNvSpPr txBox="1"/>
          <p:nvPr/>
        </p:nvSpPr>
        <p:spPr>
          <a:xfrm>
            <a:off x="6069117" y="4451418"/>
            <a:ext cx="1400063" cy="707886"/>
          </a:xfrm>
          <a:prstGeom prst="rect">
            <a:avLst/>
          </a:prstGeom>
          <a:noFill/>
        </p:spPr>
        <p:txBody>
          <a:bodyPr wrap="none" rtlCol="0">
            <a:spAutoFit/>
          </a:bodyPr>
          <a:lstStyle/>
          <a:p>
            <a:pPr algn="ctr"/>
            <a:r>
              <a:rPr lang="en-US" sz="2000" b="1" dirty="0"/>
              <a:t>Future </a:t>
            </a:r>
          </a:p>
          <a:p>
            <a:pPr algn="ctr"/>
            <a:r>
              <a:rPr lang="en-US" sz="2000" b="1" dirty="0"/>
              <a:t>Directions</a:t>
            </a:r>
          </a:p>
        </p:txBody>
      </p:sp>
      <p:sp>
        <p:nvSpPr>
          <p:cNvPr id="25" name="Rounded Rectangle 24">
            <a:extLst>
              <a:ext uri="{FF2B5EF4-FFF2-40B4-BE49-F238E27FC236}">
                <a16:creationId xmlns:a16="http://schemas.microsoft.com/office/drawing/2014/main" id="{56B60E1C-FDBE-1CAA-045F-A34B3C4AAB64}"/>
              </a:ext>
            </a:extLst>
          </p:cNvPr>
          <p:cNvSpPr/>
          <p:nvPr/>
        </p:nvSpPr>
        <p:spPr>
          <a:xfrm>
            <a:off x="1918350" y="4415705"/>
            <a:ext cx="4159912" cy="217477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6" name="Rounded Rectangle 15">
            <a:extLst>
              <a:ext uri="{FF2B5EF4-FFF2-40B4-BE49-F238E27FC236}">
                <a16:creationId xmlns:a16="http://schemas.microsoft.com/office/drawing/2014/main" id="{3828C192-EBFE-6808-5683-D03A85EABAEB}"/>
              </a:ext>
            </a:extLst>
          </p:cNvPr>
          <p:cNvSpPr/>
          <p:nvPr/>
        </p:nvSpPr>
        <p:spPr>
          <a:xfrm>
            <a:off x="1936088" y="2133560"/>
            <a:ext cx="4159912" cy="2174778"/>
          </a:xfrm>
          <a:prstGeom prst="round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F37E38F9-F6D6-AEEC-C082-D20740DA622E}"/>
              </a:ext>
            </a:extLst>
          </p:cNvPr>
          <p:cNvSpPr txBox="1"/>
          <p:nvPr/>
        </p:nvSpPr>
        <p:spPr>
          <a:xfrm>
            <a:off x="1989808" y="2217648"/>
            <a:ext cx="4233408" cy="2092881"/>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sz="2000" dirty="0"/>
              <a:t>AI can enhance classification performance</a:t>
            </a:r>
          </a:p>
          <a:p>
            <a:pPr marL="342900" indent="-342900">
              <a:spcAft>
                <a:spcPts val="600"/>
              </a:spcAft>
              <a:buFont typeface="Arial" panose="020B0604020202020204" pitchFamily="34" charset="0"/>
              <a:buChar char="•"/>
            </a:pPr>
            <a:r>
              <a:rPr lang="en-US" sz="2000" dirty="0"/>
              <a:t>Isotopic patterning can be detected by AI/ML</a:t>
            </a:r>
          </a:p>
          <a:p>
            <a:pPr marL="342900" indent="-342900">
              <a:buFont typeface="Arial" panose="020B0604020202020204" pitchFamily="34" charset="0"/>
              <a:buChar char="•"/>
            </a:pPr>
            <a:r>
              <a:rPr lang="en-US" sz="2000" dirty="0"/>
              <a:t>AI/DL could increase region-of-origin resolution</a:t>
            </a:r>
          </a:p>
        </p:txBody>
      </p:sp>
      <p:sp>
        <p:nvSpPr>
          <p:cNvPr id="28" name="Rounded Rectangle 27">
            <a:extLst>
              <a:ext uri="{FF2B5EF4-FFF2-40B4-BE49-F238E27FC236}">
                <a16:creationId xmlns:a16="http://schemas.microsoft.com/office/drawing/2014/main" id="{9AC479A3-9D00-7BBD-64AE-9A112D34AAFA}"/>
              </a:ext>
            </a:extLst>
          </p:cNvPr>
          <p:cNvSpPr/>
          <p:nvPr/>
        </p:nvSpPr>
        <p:spPr>
          <a:xfrm>
            <a:off x="7435631" y="2119490"/>
            <a:ext cx="4286978" cy="4586110"/>
          </a:xfrm>
          <a:prstGeom prst="round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1" name="TextBox 30">
            <a:extLst>
              <a:ext uri="{FF2B5EF4-FFF2-40B4-BE49-F238E27FC236}">
                <a16:creationId xmlns:a16="http://schemas.microsoft.com/office/drawing/2014/main" id="{371903CC-05BD-948C-8728-4797F3B6853F}"/>
              </a:ext>
            </a:extLst>
          </p:cNvPr>
          <p:cNvSpPr txBox="1"/>
          <p:nvPr/>
        </p:nvSpPr>
        <p:spPr>
          <a:xfrm>
            <a:off x="1918350" y="4499411"/>
            <a:ext cx="4233408" cy="2092881"/>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sz="2000" dirty="0"/>
              <a:t>AI models are not transparent (“black box”)</a:t>
            </a:r>
          </a:p>
          <a:p>
            <a:pPr marL="342900" indent="-342900">
              <a:spcAft>
                <a:spcPts val="600"/>
              </a:spcAft>
              <a:buFont typeface="Arial" panose="020B0604020202020204" pitchFamily="34" charset="0"/>
              <a:buChar char="•"/>
            </a:pPr>
            <a:r>
              <a:rPr lang="en-US" sz="2000" dirty="0"/>
              <a:t>Isotopic data is U.S. and Europe-centric (extrapolation error)</a:t>
            </a:r>
          </a:p>
          <a:p>
            <a:pPr marL="342900" indent="-342900">
              <a:spcAft>
                <a:spcPts val="600"/>
              </a:spcAft>
              <a:buFont typeface="Arial" panose="020B0604020202020204" pitchFamily="34" charset="0"/>
              <a:buChar char="•"/>
            </a:pPr>
            <a:r>
              <a:rPr lang="en-US" sz="2000" dirty="0"/>
              <a:t>Isotopic data is not primarily collected from human tissue</a:t>
            </a:r>
          </a:p>
        </p:txBody>
      </p:sp>
      <p:sp>
        <p:nvSpPr>
          <p:cNvPr id="33" name="TextBox 32">
            <a:extLst>
              <a:ext uri="{FF2B5EF4-FFF2-40B4-BE49-F238E27FC236}">
                <a16:creationId xmlns:a16="http://schemas.microsoft.com/office/drawing/2014/main" id="{AD29E0A7-6EDD-6CB9-87B8-AD7FA05F2672}"/>
              </a:ext>
            </a:extLst>
          </p:cNvPr>
          <p:cNvSpPr txBox="1"/>
          <p:nvPr/>
        </p:nvSpPr>
        <p:spPr>
          <a:xfrm>
            <a:off x="7588211" y="2276856"/>
            <a:ext cx="4003780" cy="4739759"/>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sz="2100" dirty="0"/>
              <a:t>Incorporation of more isotopes</a:t>
            </a:r>
          </a:p>
          <a:p>
            <a:pPr marL="342900" indent="-342900">
              <a:spcBef>
                <a:spcPts val="600"/>
              </a:spcBef>
              <a:spcAft>
                <a:spcPts val="600"/>
              </a:spcAft>
              <a:buFont typeface="Arial" panose="020B0604020202020204" pitchFamily="34" charset="0"/>
              <a:buChar char="•"/>
            </a:pPr>
            <a:r>
              <a:rPr lang="en-US" sz="2100" dirty="0"/>
              <a:t>Integration of more complex deep learning methods (Convolutional NNs, Recurrent NNs, etc.)</a:t>
            </a:r>
          </a:p>
          <a:p>
            <a:pPr marL="342900" indent="-342900">
              <a:spcBef>
                <a:spcPts val="600"/>
              </a:spcBef>
              <a:spcAft>
                <a:spcPts val="600"/>
              </a:spcAft>
              <a:buFont typeface="Arial" panose="020B0604020202020204" pitchFamily="34" charset="0"/>
              <a:buChar char="•"/>
            </a:pPr>
            <a:r>
              <a:rPr lang="en-US" sz="2100" dirty="0"/>
              <a:t>Isoscape generation based on human tissues of known provenience</a:t>
            </a:r>
          </a:p>
          <a:p>
            <a:pPr marL="342900" indent="-342900">
              <a:spcBef>
                <a:spcPts val="600"/>
              </a:spcBef>
              <a:spcAft>
                <a:spcPts val="600"/>
              </a:spcAft>
              <a:buFont typeface="Arial" panose="020B0604020202020204" pitchFamily="34" charset="0"/>
              <a:buChar char="•"/>
            </a:pPr>
            <a:r>
              <a:rPr lang="en-US" sz="2100" dirty="0"/>
              <a:t>Expansion to other diasporic regions </a:t>
            </a:r>
          </a:p>
          <a:p>
            <a:endParaRPr lang="en-US" dirty="0"/>
          </a:p>
          <a:p>
            <a:endParaRPr lang="en-US" dirty="0"/>
          </a:p>
        </p:txBody>
      </p:sp>
      <p:pic>
        <p:nvPicPr>
          <p:cNvPr id="20" name="Audio 19">
            <a:extLst>
              <a:ext uri="{FF2B5EF4-FFF2-40B4-BE49-F238E27FC236}">
                <a16:creationId xmlns:a16="http://schemas.microsoft.com/office/drawing/2014/main" id="{F4BB782F-373D-BBC8-F4CD-BBB4AE405B84}"/>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48924169"/>
      </p:ext>
    </p:extLst>
  </p:cSld>
  <p:clrMapOvr>
    <a:masterClrMapping/>
  </p:clrMapOvr>
  <mc:AlternateContent xmlns:mc="http://schemas.openxmlformats.org/markup-compatibility/2006" xmlns:p14="http://schemas.microsoft.com/office/powerpoint/2010/main">
    <mc:Choice Requires="p14">
      <p:transition spd="slow" p14:dur="2000" advTm="69928"/>
    </mc:Choice>
    <mc:Fallback xmlns="">
      <p:transition spd="slow" advTm="699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0" name="Rectangle 6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2" name="Rectangle 7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60DDCD0-9536-E07F-2151-38AFB6631C2F}"/>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sz="4000" dirty="0"/>
              <a:t>References</a:t>
            </a:r>
            <a:endParaRPr lang="en-US" sz="4000" kern="1200" dirty="0">
              <a:solidFill>
                <a:schemeClr val="tx1"/>
              </a:solidFill>
              <a:latin typeface="+mj-lt"/>
              <a:ea typeface="+mj-ea"/>
              <a:cs typeface="+mj-cs"/>
            </a:endParaRPr>
          </a:p>
        </p:txBody>
      </p:sp>
      <p:sp>
        <p:nvSpPr>
          <p:cNvPr id="74" name="Rectangle 7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67525E34-0AA6-BB1D-4220-021881EADAAF}"/>
              </a:ext>
            </a:extLst>
          </p:cNvPr>
          <p:cNvSpPr txBox="1"/>
          <p:nvPr/>
        </p:nvSpPr>
        <p:spPr>
          <a:xfrm>
            <a:off x="498835" y="2027950"/>
            <a:ext cx="11223774" cy="4832092"/>
          </a:xfrm>
          <a:prstGeom prst="rect">
            <a:avLst/>
          </a:prstGeom>
          <a:noFill/>
        </p:spPr>
        <p:txBody>
          <a:bodyPr wrap="square" rtlCol="0">
            <a:spAutoFit/>
          </a:bodyPr>
          <a:lstStyle/>
          <a:p>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Ben-Hur, Asa, and Jason Weston. 2010. “A User’s Guide to Support Vector Machines.” </a:t>
            </a:r>
            <a:r>
              <a:rPr lang="en-US" sz="1400" i="1" dirty="0">
                <a:effectLst/>
                <a:latin typeface="Times New Roman" panose="02020603050405020304" pitchFamily="18" charset="0"/>
                <a:ea typeface="Times New Roman" panose="02020603050405020304" pitchFamily="18" charset="0"/>
                <a:cs typeface="Times New Roman" panose="02020603050405020304" pitchFamily="18" charset="0"/>
              </a:rPr>
              <a:t>Methods in Molecular Biology (Clifton, N.J.)</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609 (January): 223–39. </a:t>
            </a:r>
            <a:r>
              <a:rPr lang="en-US" sz="1400"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5"/>
              </a:rPr>
              <a:t>https://doi.org/10.1007/978-1-60327-241-4_13</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a:t>
            </a:r>
          </a:p>
          <a:p>
            <a:endParaRPr lang="en-US" sz="14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Biau, Gérard, and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Erwan</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Scornet. 2016. “A Random Forest Guided Tour.” </a:t>
            </a:r>
            <a:r>
              <a:rPr lang="en-US" sz="1400" i="1" dirty="0">
                <a:effectLst/>
                <a:latin typeface="Times New Roman" panose="02020603050405020304" pitchFamily="18" charset="0"/>
                <a:ea typeface="Times New Roman" panose="02020603050405020304" pitchFamily="18" charset="0"/>
                <a:cs typeface="Times New Roman" panose="02020603050405020304" pitchFamily="18" charset="0"/>
              </a:rPr>
              <a:t>Test</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25 (2): 197–227. </a:t>
            </a:r>
            <a:r>
              <a:rPr lang="en-US" sz="1400"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6"/>
              </a:rPr>
              <a:t>https://doi.org/10.1007/s11749-016-0481-7</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a:t>
            </a:r>
          </a:p>
          <a:p>
            <a:endParaRPr lang="en-US" sz="1400" dirty="0">
              <a:latin typeface="Times New Roman" panose="02020603050405020304" pitchFamily="18" charset="0"/>
              <a:cs typeface="Times New Roman" panose="02020603050405020304" pitchFamily="18" charset="0"/>
            </a:endParaRPr>
          </a:p>
          <a:p>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Chesson, Lesley A., Brett J. Tipple, James R. Ehleringer, Todd Park, and Eric J. Bartelink. 2018. “Forensic Applications of Isotope Landscapes (‘isoscapes’): A Tool for Predicting Region-of-Origin in Forensic Anthropology Cases.” </a:t>
            </a:r>
            <a:r>
              <a:rPr lang="en-US" sz="1400" i="1" dirty="0">
                <a:effectLst/>
                <a:latin typeface="Times New Roman" panose="02020603050405020304" pitchFamily="18" charset="0"/>
                <a:ea typeface="Times New Roman" panose="02020603050405020304" pitchFamily="18" charset="0"/>
                <a:cs typeface="Times New Roman" panose="02020603050405020304" pitchFamily="18" charset="0"/>
              </a:rPr>
              <a:t>Forensic Anthropology: Theoretical Framework and Scientific Basis</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127–48. https://</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doi.org</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/10.1002/9781119226529.ch8.</a:t>
            </a:r>
          </a:p>
          <a:p>
            <a:endParaRPr lang="en-US" sz="1400" dirty="0">
              <a:latin typeface="Times New Roman" panose="02020603050405020304" pitchFamily="18" charset="0"/>
              <a:cs typeface="Times New Roman" panose="02020603050405020304" pitchFamily="18" charset="0"/>
            </a:endParaRPr>
          </a:p>
          <a:p>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Jordan, M. I., and T. M. Mitchell. 2015. “Machine Learning: Trends, Perspectives, and Prospects.” </a:t>
            </a:r>
            <a:r>
              <a:rPr lang="en-US" sz="1400" i="1" dirty="0">
                <a:effectLst/>
                <a:latin typeface="Times New Roman" panose="02020603050405020304" pitchFamily="18" charset="0"/>
                <a:ea typeface="Times New Roman" panose="02020603050405020304" pitchFamily="18" charset="0"/>
                <a:cs typeface="Times New Roman" panose="02020603050405020304" pitchFamily="18" charset="0"/>
              </a:rPr>
              <a:t>Science</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349 (6245): 255–60. </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hlinkClick r:id="rId7"/>
              </a:rPr>
              <a:t>https://doi.org/10.1126/science.aaa8415</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a:t>
            </a:r>
          </a:p>
          <a:p>
            <a:endParaRPr lang="en-US" sz="14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Kramer, Robyn T., Eric J. Bartelink, Nicholas P. Herrmann, Clement P. Bataille, and Kate Spradley. 2020. “Application of Stable Isotopes and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Geostatistics</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to Infer Region of Geographical Origin for Deceased Undocumented Latin American Migrants.” In </a:t>
            </a:r>
            <a:r>
              <a:rPr lang="en-US" sz="1400" i="1" dirty="0">
                <a:effectLst/>
                <a:latin typeface="Times New Roman" panose="02020603050405020304" pitchFamily="18" charset="0"/>
                <a:ea typeface="Times New Roman" panose="02020603050405020304" pitchFamily="18" charset="0"/>
                <a:cs typeface="Times New Roman" panose="02020603050405020304" pitchFamily="18" charset="0"/>
              </a:rPr>
              <a:t>Forensic Science and Humanitarian Action</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edited by Roberto C. Parra, Sara C.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Zapico</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and Douglas H.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Ubelaker</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425–40. New York: Wiley. https://</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doi.org</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/10.1002/9781119482062.ch27.</a:t>
            </a:r>
          </a:p>
          <a:p>
            <a:endParaRPr lang="en-US" sz="1400" dirty="0">
              <a:latin typeface="Times New Roman" panose="02020603050405020304" pitchFamily="18" charset="0"/>
              <a:cs typeface="Times New Roman" panose="02020603050405020304" pitchFamily="18" charset="0"/>
            </a:endParaRPr>
          </a:p>
          <a:p>
            <a:r>
              <a:rPr lang="en-US" sz="1400" dirty="0">
                <a:effectLst/>
                <a:latin typeface="Times New Roman" panose="02020603050405020304" pitchFamily="18" charset="0"/>
                <a:cs typeface="Times New Roman" panose="02020603050405020304" pitchFamily="18" charset="0"/>
              </a:rPr>
              <a:t>Ma, C., Vander </a:t>
            </a:r>
            <a:r>
              <a:rPr lang="en-US" sz="1400" dirty="0" err="1">
                <a:effectLst/>
                <a:latin typeface="Times New Roman" panose="02020603050405020304" pitchFamily="18" charset="0"/>
                <a:cs typeface="Times New Roman" panose="02020603050405020304" pitchFamily="18" charset="0"/>
              </a:rPr>
              <a:t>Zanden</a:t>
            </a:r>
            <a:r>
              <a:rPr lang="en-US" sz="1400" dirty="0">
                <a:effectLst/>
                <a:latin typeface="Times New Roman" panose="02020603050405020304" pitchFamily="18" charset="0"/>
                <a:cs typeface="Times New Roman" panose="02020603050405020304" pitchFamily="18" charset="0"/>
              </a:rPr>
              <a:t>, H. B., </a:t>
            </a:r>
            <a:r>
              <a:rPr lang="en-US" sz="1400" dirty="0" err="1">
                <a:effectLst/>
                <a:latin typeface="Times New Roman" panose="02020603050405020304" pitchFamily="18" charset="0"/>
                <a:cs typeface="Times New Roman" panose="02020603050405020304" pitchFamily="18" charset="0"/>
              </a:rPr>
              <a:t>Wunder</a:t>
            </a:r>
            <a:r>
              <a:rPr lang="en-US" sz="1400" dirty="0">
                <a:effectLst/>
                <a:latin typeface="Times New Roman" panose="02020603050405020304" pitchFamily="18" charset="0"/>
                <a:cs typeface="Times New Roman" panose="02020603050405020304" pitchFamily="18" charset="0"/>
              </a:rPr>
              <a:t>, M. B., &amp; Bowen, G. J. (2020). </a:t>
            </a:r>
            <a:r>
              <a:rPr lang="en-US" sz="1400" dirty="0" err="1">
                <a:effectLst/>
                <a:latin typeface="Times New Roman" panose="02020603050405020304" pitchFamily="18" charset="0"/>
                <a:cs typeface="Times New Roman" panose="02020603050405020304" pitchFamily="18" charset="0"/>
              </a:rPr>
              <a:t>assignR</a:t>
            </a:r>
            <a:r>
              <a:rPr lang="en-US" sz="1400" dirty="0">
                <a:effectLst/>
                <a:latin typeface="Times New Roman" panose="02020603050405020304" pitchFamily="18" charset="0"/>
                <a:cs typeface="Times New Roman" panose="02020603050405020304" pitchFamily="18" charset="0"/>
              </a:rPr>
              <a:t>: An r package for isotope-based geographic assignment. </a:t>
            </a:r>
            <a:r>
              <a:rPr lang="en-US" sz="1400" i="1" dirty="0">
                <a:effectLst/>
                <a:latin typeface="Times New Roman" panose="02020603050405020304" pitchFamily="18" charset="0"/>
                <a:cs typeface="Times New Roman" panose="02020603050405020304" pitchFamily="18" charset="0"/>
              </a:rPr>
              <a:t>Methods in Ecology and Evolution</a:t>
            </a:r>
            <a:r>
              <a:rPr lang="en-US" sz="1400" dirty="0">
                <a:effectLst/>
                <a:latin typeface="Times New Roman" panose="02020603050405020304" pitchFamily="18" charset="0"/>
                <a:cs typeface="Times New Roman" panose="02020603050405020304" pitchFamily="18" charset="0"/>
              </a:rPr>
              <a:t>, </a:t>
            </a:r>
            <a:r>
              <a:rPr lang="en-US" sz="1400" i="1" dirty="0">
                <a:effectLst/>
                <a:latin typeface="Times New Roman" panose="02020603050405020304" pitchFamily="18" charset="0"/>
                <a:cs typeface="Times New Roman" panose="02020603050405020304" pitchFamily="18" charset="0"/>
              </a:rPr>
              <a:t>11</a:t>
            </a:r>
            <a:r>
              <a:rPr lang="en-US" sz="1400" dirty="0">
                <a:effectLst/>
                <a:latin typeface="Times New Roman" panose="02020603050405020304" pitchFamily="18" charset="0"/>
                <a:cs typeface="Times New Roman" panose="02020603050405020304" pitchFamily="18" charset="0"/>
              </a:rPr>
              <a:t>(8), 996–1001. https://</a:t>
            </a:r>
            <a:r>
              <a:rPr lang="en-US" sz="1400" dirty="0" err="1">
                <a:effectLst/>
                <a:latin typeface="Times New Roman" panose="02020603050405020304" pitchFamily="18" charset="0"/>
                <a:cs typeface="Times New Roman" panose="02020603050405020304" pitchFamily="18" charset="0"/>
              </a:rPr>
              <a:t>doi.org</a:t>
            </a:r>
            <a:r>
              <a:rPr lang="en-US" sz="1400" dirty="0">
                <a:effectLst/>
                <a:latin typeface="Times New Roman" panose="02020603050405020304" pitchFamily="18" charset="0"/>
                <a:cs typeface="Times New Roman" panose="02020603050405020304" pitchFamily="18" charset="0"/>
              </a:rPr>
              <a:t>/10.1111/2041-210X.13426</a:t>
            </a:r>
          </a:p>
          <a:p>
            <a:endParaRPr lang="en-US" sz="14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Pedregosa, F, G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Varoquaux</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Gramfort</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V Michel, B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Thirion</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O Grisel, M Blondel, et al. 2011. “Scikit-Learn: Machine Learning in {P}</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ython</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i="1" dirty="0">
                <a:effectLst/>
                <a:latin typeface="Times New Roman" panose="02020603050405020304" pitchFamily="18" charset="0"/>
                <a:ea typeface="Times New Roman" panose="02020603050405020304" pitchFamily="18" charset="0"/>
                <a:cs typeface="Times New Roman" panose="02020603050405020304" pitchFamily="18" charset="0"/>
              </a:rPr>
              <a:t>Journal of Machine Learning Research</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12: 2825–30.</a:t>
            </a:r>
          </a:p>
          <a:p>
            <a:endParaRPr lang="en-US" sz="1400" dirty="0">
              <a:latin typeface="Times New Roman" panose="02020603050405020304" pitchFamily="18" charset="0"/>
              <a:cs typeface="Times New Roman" panose="02020603050405020304" pitchFamily="18" charset="0"/>
            </a:endParaRPr>
          </a:p>
        </p:txBody>
      </p:sp>
      <p:pic>
        <p:nvPicPr>
          <p:cNvPr id="5" name="Audio 4">
            <a:extLst>
              <a:ext uri="{FF2B5EF4-FFF2-40B4-BE49-F238E27FC236}">
                <a16:creationId xmlns:a16="http://schemas.microsoft.com/office/drawing/2014/main" id="{9E886227-B423-41AD-B064-5377056426B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38359847"/>
      </p:ext>
    </p:extLst>
  </p:cSld>
  <p:clrMapOvr>
    <a:masterClrMapping/>
  </p:clrMapOvr>
  <p:transition spd="slow" advTm="338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0DDCD0-9536-E07F-2151-38AFB6631C2F}"/>
              </a:ext>
            </a:extLst>
          </p:cNvPr>
          <p:cNvSpPr>
            <a:spLocks noGrp="1"/>
          </p:cNvSpPr>
          <p:nvPr>
            <p:ph type="title"/>
          </p:nvPr>
        </p:nvSpPr>
        <p:spPr>
          <a:xfrm>
            <a:off x="429768" y="411480"/>
            <a:ext cx="11201400" cy="1106424"/>
          </a:xfrm>
        </p:spPr>
        <p:txBody>
          <a:bodyPr vert="horz" lIns="91440" tIns="45720" rIns="91440" bIns="45720" rtlCol="0">
            <a:normAutofit/>
          </a:bodyPr>
          <a:lstStyle/>
          <a:p>
            <a:r>
              <a:rPr lang="en-US" sz="3600" kern="1200">
                <a:latin typeface="+mj-lt"/>
                <a:ea typeface="+mj-ea"/>
                <a:cs typeface="+mj-cs"/>
              </a:rPr>
              <a:t>Introduction</a:t>
            </a:r>
          </a:p>
        </p:txBody>
      </p:sp>
      <p:sp>
        <p:nvSpPr>
          <p:cNvPr id="68" name="Rectangle 67">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Content Placeholder 4" descr="A diagram of machine learning&#10;&#10;Description automatically generated">
            <a:extLst>
              <a:ext uri="{FF2B5EF4-FFF2-40B4-BE49-F238E27FC236}">
                <a16:creationId xmlns:a16="http://schemas.microsoft.com/office/drawing/2014/main" id="{19ECDDF0-8A2D-D859-B6F8-1001ABE7DAC3}"/>
              </a:ext>
            </a:extLst>
          </p:cNvPr>
          <p:cNvPicPr>
            <a:picLocks noChangeAspect="1"/>
          </p:cNvPicPr>
          <p:nvPr/>
        </p:nvPicPr>
        <p:blipFill rotWithShape="1">
          <a:blip r:embed="rId5"/>
          <a:srcRect l="7094" t="6206" r="3274" b="3226"/>
          <a:stretch/>
        </p:blipFill>
        <p:spPr>
          <a:xfrm>
            <a:off x="128016" y="1901004"/>
            <a:ext cx="7221138" cy="4341477"/>
          </a:xfrm>
          <a:prstGeom prst="rect">
            <a:avLst/>
          </a:prstGeom>
        </p:spPr>
      </p:pic>
      <p:sp useBgFill="1">
        <p:nvSpPr>
          <p:cNvPr id="69" name="Rectangle 68">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Content Placeholder 46">
            <a:extLst>
              <a:ext uri="{FF2B5EF4-FFF2-40B4-BE49-F238E27FC236}">
                <a16:creationId xmlns:a16="http://schemas.microsoft.com/office/drawing/2014/main" id="{4135721E-0883-F169-35C6-ACB0CE3A6E6F}"/>
              </a:ext>
            </a:extLst>
          </p:cNvPr>
          <p:cNvSpPr>
            <a:spLocks noGrp="1"/>
          </p:cNvSpPr>
          <p:nvPr>
            <p:ph idx="1"/>
          </p:nvPr>
        </p:nvSpPr>
        <p:spPr>
          <a:xfrm>
            <a:off x="7562088" y="1730448"/>
            <a:ext cx="4200144" cy="4512033"/>
          </a:xfrm>
        </p:spPr>
        <p:txBody>
          <a:bodyPr anchor="ctr">
            <a:normAutofit/>
          </a:bodyPr>
          <a:lstStyle/>
          <a:p>
            <a:pPr marL="0" indent="0">
              <a:buNone/>
            </a:pPr>
            <a:r>
              <a:rPr lang="en-US" sz="1800" dirty="0"/>
              <a:t>Thinking back on 2023…</a:t>
            </a:r>
          </a:p>
          <a:p>
            <a:pPr marL="0" indent="0">
              <a:buNone/>
            </a:pPr>
            <a:r>
              <a:rPr lang="en-US" sz="1800" dirty="0"/>
              <a:t>Looking at 2024:</a:t>
            </a:r>
          </a:p>
          <a:p>
            <a:r>
              <a:rPr lang="en-US" sz="1800" dirty="0"/>
              <a:t>AI symposia, workshops, and special issues</a:t>
            </a:r>
          </a:p>
          <a:p>
            <a:pPr marL="0" indent="0">
              <a:buNone/>
            </a:pPr>
            <a:r>
              <a:rPr lang="en-US" sz="1800" dirty="0"/>
              <a:t>Thinking about the future:</a:t>
            </a:r>
          </a:p>
          <a:p>
            <a:r>
              <a:rPr lang="en-US" sz="1800" dirty="0"/>
              <a:t>Anthropologists will continue to generate novel data – and a lot of it</a:t>
            </a:r>
          </a:p>
          <a:p>
            <a:r>
              <a:rPr lang="en-US" sz="1800" dirty="0"/>
              <a:t>Needs to analyze this data will necessitate more robust analytical methods</a:t>
            </a:r>
          </a:p>
          <a:p>
            <a:r>
              <a:rPr lang="en-US" sz="1800" dirty="0"/>
              <a:t>AI and machine learning are useful tools for automating data analysis and teasing apart nuanced data patterns</a:t>
            </a:r>
          </a:p>
        </p:txBody>
      </p:sp>
      <p:pic>
        <p:nvPicPr>
          <p:cNvPr id="4" name="Audio 3">
            <a:extLst>
              <a:ext uri="{FF2B5EF4-FFF2-40B4-BE49-F238E27FC236}">
                <a16:creationId xmlns:a16="http://schemas.microsoft.com/office/drawing/2014/main" id="{0AA55455-7D37-C2AE-F45D-689BDE0F8EE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58512514"/>
      </p:ext>
    </p:extLst>
  </p:cSld>
  <p:clrMapOvr>
    <a:masterClrMapping/>
  </p:clrMapOvr>
  <p:transition spd="slow" advTm="5606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0" name="Rectangle 6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2" name="Rectangle 7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60DDCD0-9536-E07F-2151-38AFB6631C2F}"/>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sz="4000" dirty="0"/>
              <a:t>Acknowledgements</a:t>
            </a:r>
            <a:endParaRPr lang="en-US" sz="4000" kern="1200" dirty="0">
              <a:solidFill>
                <a:schemeClr val="tx1"/>
              </a:solidFill>
              <a:latin typeface="+mj-lt"/>
              <a:ea typeface="+mj-ea"/>
              <a:cs typeface="+mj-cs"/>
            </a:endParaRPr>
          </a:p>
        </p:txBody>
      </p:sp>
      <p:sp>
        <p:nvSpPr>
          <p:cNvPr id="74" name="Rectangle 7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3" name="Picture 2" descr="A logo of a wolf&#10;&#10;Description automatically generated">
            <a:extLst>
              <a:ext uri="{FF2B5EF4-FFF2-40B4-BE49-F238E27FC236}">
                <a16:creationId xmlns:a16="http://schemas.microsoft.com/office/drawing/2014/main" id="{D75CBEEF-156A-9713-6240-A8870A1954DE}"/>
              </a:ext>
            </a:extLst>
          </p:cNvPr>
          <p:cNvPicPr>
            <a:picLocks noChangeAspect="1"/>
          </p:cNvPicPr>
          <p:nvPr/>
        </p:nvPicPr>
        <p:blipFill>
          <a:blip r:embed="rId5"/>
          <a:stretch>
            <a:fillRect/>
          </a:stretch>
        </p:blipFill>
        <p:spPr>
          <a:xfrm>
            <a:off x="1431522" y="2139719"/>
            <a:ext cx="3724981" cy="2578562"/>
          </a:xfrm>
          <a:prstGeom prst="rect">
            <a:avLst/>
          </a:prstGeom>
        </p:spPr>
      </p:pic>
      <p:pic>
        <p:nvPicPr>
          <p:cNvPr id="4" name="Picture 2" descr="Adelante Postbaccalaureate Pipeline Program Continues to Find Success –  Graduate Studies – Chico State">
            <a:extLst>
              <a:ext uri="{FF2B5EF4-FFF2-40B4-BE49-F238E27FC236}">
                <a16:creationId xmlns:a16="http://schemas.microsoft.com/office/drawing/2014/main" id="{60F561DC-7956-399B-7590-4636FAFA75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68087" y="4348794"/>
            <a:ext cx="3788416" cy="19605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qr code on a white background&#10;&#10;Description automatically generated">
            <a:extLst>
              <a:ext uri="{FF2B5EF4-FFF2-40B4-BE49-F238E27FC236}">
                <a16:creationId xmlns:a16="http://schemas.microsoft.com/office/drawing/2014/main" id="{AFA0D41F-A29E-1410-2553-18E18A2B3DC5}"/>
              </a:ext>
            </a:extLst>
          </p:cNvPr>
          <p:cNvPicPr>
            <a:picLocks noChangeAspect="1"/>
          </p:cNvPicPr>
          <p:nvPr/>
        </p:nvPicPr>
        <p:blipFill>
          <a:blip r:embed="rId7"/>
          <a:stretch>
            <a:fillRect/>
          </a:stretch>
        </p:blipFill>
        <p:spPr>
          <a:xfrm>
            <a:off x="6812476" y="2096487"/>
            <a:ext cx="4011437" cy="4683831"/>
          </a:xfrm>
          <a:prstGeom prst="rect">
            <a:avLst/>
          </a:prstGeom>
        </p:spPr>
      </p:pic>
      <p:pic>
        <p:nvPicPr>
          <p:cNvPr id="14" name="Audio 13">
            <a:extLst>
              <a:ext uri="{FF2B5EF4-FFF2-40B4-BE49-F238E27FC236}">
                <a16:creationId xmlns:a16="http://schemas.microsoft.com/office/drawing/2014/main" id="{09ED9E84-E158-0B75-5D80-815DFA63F07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
        <p:nvSpPr>
          <p:cNvPr id="5" name="TextBox 4">
            <a:extLst>
              <a:ext uri="{FF2B5EF4-FFF2-40B4-BE49-F238E27FC236}">
                <a16:creationId xmlns:a16="http://schemas.microsoft.com/office/drawing/2014/main" id="{117807F5-EBA1-D41F-0781-7B2B3F100807}"/>
              </a:ext>
            </a:extLst>
          </p:cNvPr>
          <p:cNvSpPr txBox="1"/>
          <p:nvPr/>
        </p:nvSpPr>
        <p:spPr>
          <a:xfrm>
            <a:off x="5852787" y="195798"/>
            <a:ext cx="5869821" cy="1815882"/>
          </a:xfrm>
          <a:prstGeom prst="rect">
            <a:avLst/>
          </a:prstGeom>
          <a:noFill/>
          <a:ln w="9525">
            <a:solidFill>
              <a:schemeClr val="tx1"/>
            </a:solidFill>
          </a:ln>
        </p:spPr>
        <p:txBody>
          <a:bodyPr wrap="square" rtlCol="0">
            <a:spAutoFit/>
          </a:bodyPr>
          <a:lstStyle/>
          <a:p>
            <a:r>
              <a:rPr lang="en-US" sz="2800" dirty="0"/>
              <a:t>This QR Code apparently got deactivated. Link is:</a:t>
            </a:r>
          </a:p>
          <a:p>
            <a:r>
              <a:rPr lang="en-US" sz="2800" dirty="0">
                <a:hlinkClick r:id="rId9"/>
              </a:rPr>
              <a:t>https://</a:t>
            </a:r>
            <a:r>
              <a:rPr lang="en-US" sz="2800" dirty="0" err="1">
                <a:hlinkClick r:id="rId9"/>
              </a:rPr>
              <a:t>github.com</a:t>
            </a:r>
            <a:r>
              <a:rPr lang="en-US" sz="2800" dirty="0">
                <a:hlinkClick r:id="rId9"/>
              </a:rPr>
              <a:t>/Tadelgado42/</a:t>
            </a:r>
            <a:r>
              <a:rPr lang="en-US" sz="2800" dirty="0" err="1">
                <a:hlinkClick r:id="rId9"/>
              </a:rPr>
              <a:t>IsoPredict</a:t>
            </a:r>
            <a:endParaRPr lang="en-US" sz="2800" dirty="0"/>
          </a:p>
        </p:txBody>
      </p:sp>
    </p:spTree>
    <p:extLst>
      <p:ext uri="{BB962C8B-B14F-4D97-AF65-F5344CB8AC3E}">
        <p14:creationId xmlns:p14="http://schemas.microsoft.com/office/powerpoint/2010/main" val="4196355037"/>
      </p:ext>
    </p:extLst>
  </p:cSld>
  <p:clrMapOvr>
    <a:masterClrMapping/>
  </p:clrMapOvr>
  <p:transition spd="slow" advTm="1271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F232A53-673E-406F-BB93-BF651C276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EFA124-08E4-5C81-7562-05B8AEF70F83}"/>
              </a:ext>
            </a:extLst>
          </p:cNvPr>
          <p:cNvSpPr>
            <a:spLocks noGrp="1"/>
          </p:cNvSpPr>
          <p:nvPr>
            <p:ph type="title"/>
          </p:nvPr>
        </p:nvSpPr>
        <p:spPr>
          <a:xfrm>
            <a:off x="841248" y="510047"/>
            <a:ext cx="3300984" cy="1645920"/>
          </a:xfrm>
        </p:spPr>
        <p:txBody>
          <a:bodyPr vert="horz" lIns="91440" tIns="45720" rIns="91440" bIns="45720" rtlCol="0" anchor="ctr">
            <a:normAutofit/>
          </a:bodyPr>
          <a:lstStyle/>
          <a:p>
            <a:r>
              <a:rPr lang="en-US" sz="2800" kern="1200" dirty="0">
                <a:solidFill>
                  <a:schemeClr val="tx1"/>
                </a:solidFill>
                <a:latin typeface="+mj-lt"/>
                <a:ea typeface="+mj-ea"/>
                <a:cs typeface="+mj-cs"/>
              </a:rPr>
              <a:t>Random Forest: Decision Tree</a:t>
            </a:r>
            <a:endParaRPr lang="en-US" sz="2800" dirty="0"/>
          </a:p>
        </p:txBody>
      </p:sp>
      <p:sp>
        <p:nvSpPr>
          <p:cNvPr id="33" name="Rectangle 32">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Content Placeholder 2">
            <a:extLst>
              <a:ext uri="{FF2B5EF4-FFF2-40B4-BE49-F238E27FC236}">
                <a16:creationId xmlns:a16="http://schemas.microsoft.com/office/drawing/2014/main" id="{D7DC519A-7313-976F-7A83-02B2A9E18D79}"/>
              </a:ext>
            </a:extLst>
          </p:cNvPr>
          <p:cNvSpPr txBox="1">
            <a:spLocks/>
          </p:cNvSpPr>
          <p:nvPr/>
        </p:nvSpPr>
        <p:spPr>
          <a:xfrm>
            <a:off x="5250106" y="586822"/>
            <a:ext cx="6106742" cy="1645920"/>
          </a:xfrm>
          <a:prstGeom prst="rect">
            <a:avLst/>
          </a:prstGeom>
        </p:spPr>
        <p:txBody>
          <a:bodyPr vert="horz" lIns="91440" tIns="45720" rIns="91440" bIns="45720" rtlCol="0" anchor="ct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b="1" dirty="0"/>
          </a:p>
          <a:p>
            <a:pPr marL="0" indent="0">
              <a:buNone/>
            </a:pPr>
            <a:r>
              <a:rPr lang="en-US" sz="2100" b="1" dirty="0"/>
              <a:t>How does it work?</a:t>
            </a:r>
          </a:p>
          <a:p>
            <a:pPr>
              <a:lnSpc>
                <a:spcPct val="100000"/>
              </a:lnSpc>
            </a:pPr>
            <a:r>
              <a:rPr lang="en-US" sz="2100" dirty="0"/>
              <a:t>Misclassification rates (Gini) or feature similarity (Entropy)</a:t>
            </a:r>
            <a:r>
              <a:rPr lang="en-US" sz="2100" b="1" dirty="0"/>
              <a:t>	</a:t>
            </a:r>
            <a:endParaRPr lang="en-US" sz="2100" dirty="0"/>
          </a:p>
          <a:p>
            <a:pPr marL="0" indent="0">
              <a:buNone/>
            </a:pPr>
            <a:r>
              <a:rPr lang="en-US" sz="2100" b="1" dirty="0"/>
              <a:t>Pros: </a:t>
            </a:r>
            <a:r>
              <a:rPr lang="en-US" sz="2100" dirty="0"/>
              <a:t>Highly interpretable</a:t>
            </a:r>
            <a:endParaRPr lang="en-US" sz="2100" b="1" dirty="0"/>
          </a:p>
          <a:p>
            <a:pPr marL="0" indent="0">
              <a:buNone/>
            </a:pPr>
            <a:r>
              <a:rPr lang="en-US" sz="2100" b="1" dirty="0"/>
              <a:t>Cons: </a:t>
            </a:r>
            <a:r>
              <a:rPr lang="en-US" sz="2100" dirty="0"/>
              <a:t>Difficult to tune, difficult to generalize, risk overfitting</a:t>
            </a:r>
          </a:p>
          <a:p>
            <a:endParaRPr lang="en-US" sz="1800" dirty="0"/>
          </a:p>
        </p:txBody>
      </p:sp>
      <p:grpSp>
        <p:nvGrpSpPr>
          <p:cNvPr id="13" name="Group 12">
            <a:extLst>
              <a:ext uri="{FF2B5EF4-FFF2-40B4-BE49-F238E27FC236}">
                <a16:creationId xmlns:a16="http://schemas.microsoft.com/office/drawing/2014/main" id="{534CDF8F-62A0-C932-8A5F-B2D5BE8AE8CC}"/>
              </a:ext>
            </a:extLst>
          </p:cNvPr>
          <p:cNvGrpSpPr/>
          <p:nvPr/>
        </p:nvGrpSpPr>
        <p:grpSpPr>
          <a:xfrm>
            <a:off x="618424" y="104072"/>
            <a:ext cx="1858266" cy="368549"/>
            <a:chOff x="0" y="0"/>
            <a:chExt cx="1858266" cy="368549"/>
          </a:xfrm>
        </p:grpSpPr>
        <p:sp>
          <p:nvSpPr>
            <p:cNvPr id="14" name="Rounded Rectangle 13">
              <a:extLst>
                <a:ext uri="{FF2B5EF4-FFF2-40B4-BE49-F238E27FC236}">
                  <a16:creationId xmlns:a16="http://schemas.microsoft.com/office/drawing/2014/main" id="{CE4D94D3-59AA-588C-7A29-B32121D127B8}"/>
                </a:ext>
              </a:extLst>
            </p:cNvPr>
            <p:cNvSpPr/>
            <p:nvPr/>
          </p:nvSpPr>
          <p:spPr>
            <a:xfrm>
              <a:off x="0" y="0"/>
              <a:ext cx="1858266" cy="368549"/>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US"/>
            </a:p>
          </p:txBody>
        </p:sp>
        <p:sp>
          <p:nvSpPr>
            <p:cNvPr id="15" name="Rounded Rectangle 4">
              <a:extLst>
                <a:ext uri="{FF2B5EF4-FFF2-40B4-BE49-F238E27FC236}">
                  <a16:creationId xmlns:a16="http://schemas.microsoft.com/office/drawing/2014/main" id="{D8408E3B-74FD-FCEE-D4B1-3FC8DEA8766C}"/>
                </a:ext>
              </a:extLst>
            </p:cNvPr>
            <p:cNvSpPr txBox="1"/>
            <p:nvPr/>
          </p:nvSpPr>
          <p:spPr>
            <a:xfrm>
              <a:off x="17991" y="17991"/>
              <a:ext cx="1822284" cy="3325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Algorithmization</a:t>
              </a:r>
            </a:p>
          </p:txBody>
        </p:sp>
      </p:grpSp>
      <p:pic>
        <p:nvPicPr>
          <p:cNvPr id="3" name="Picture 2">
            <a:extLst>
              <a:ext uri="{FF2B5EF4-FFF2-40B4-BE49-F238E27FC236}">
                <a16:creationId xmlns:a16="http://schemas.microsoft.com/office/drawing/2014/main" id="{600AF18F-21C6-8C5C-B0BA-89498E12AC6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11100" y="2203020"/>
            <a:ext cx="6001505" cy="5001768"/>
          </a:xfrm>
          <a:prstGeom prst="rect">
            <a:avLst/>
          </a:prstGeom>
        </p:spPr>
      </p:pic>
      <p:pic>
        <p:nvPicPr>
          <p:cNvPr id="5" name="Audio 4">
            <a:extLst>
              <a:ext uri="{FF2B5EF4-FFF2-40B4-BE49-F238E27FC236}">
                <a16:creationId xmlns:a16="http://schemas.microsoft.com/office/drawing/2014/main" id="{2B9FEA22-2EA3-C404-128A-49AA1F7A7F2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962739352"/>
      </p:ext>
    </p:extLst>
  </p:cSld>
  <p:clrMapOvr>
    <a:masterClrMapping/>
  </p:clrMapOvr>
  <mc:AlternateContent xmlns:mc="http://schemas.openxmlformats.org/markup-compatibility/2006" xmlns:p159="http://schemas.microsoft.com/office/powerpoint/2015/09/main">
    <mc:Choice Requires="p159">
      <p:transition spd="slow" advTm="8893">
        <p159:morph option="byObject"/>
      </p:transition>
    </mc:Choice>
    <mc:Fallback xmlns="">
      <p:transition spd="slow" advTm="889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F232A53-673E-406F-BB93-BF651C276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EFA124-08E4-5C81-7562-05B8AEF70F83}"/>
              </a:ext>
            </a:extLst>
          </p:cNvPr>
          <p:cNvSpPr>
            <a:spLocks noGrp="1"/>
          </p:cNvSpPr>
          <p:nvPr>
            <p:ph type="title"/>
          </p:nvPr>
        </p:nvSpPr>
        <p:spPr>
          <a:xfrm>
            <a:off x="841248" y="510047"/>
            <a:ext cx="3300984" cy="1645920"/>
          </a:xfrm>
        </p:spPr>
        <p:txBody>
          <a:bodyPr vert="horz" lIns="91440" tIns="45720" rIns="91440" bIns="45720" rtlCol="0" anchor="ctr">
            <a:normAutofit/>
          </a:bodyPr>
          <a:lstStyle/>
          <a:p>
            <a:r>
              <a:rPr lang="en-US" sz="2800" kern="1200" dirty="0">
                <a:solidFill>
                  <a:schemeClr val="tx1"/>
                </a:solidFill>
                <a:latin typeface="+mj-lt"/>
                <a:ea typeface="+mj-ea"/>
                <a:cs typeface="+mj-cs"/>
              </a:rPr>
              <a:t>Random Forest: Ensemble Methods</a:t>
            </a:r>
            <a:endParaRPr lang="en-US" sz="2800" dirty="0"/>
          </a:p>
        </p:txBody>
      </p:sp>
      <p:sp>
        <p:nvSpPr>
          <p:cNvPr id="33" name="Rectangle 32">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Content Placeholder 2">
            <a:extLst>
              <a:ext uri="{FF2B5EF4-FFF2-40B4-BE49-F238E27FC236}">
                <a16:creationId xmlns:a16="http://schemas.microsoft.com/office/drawing/2014/main" id="{D7DC519A-7313-976F-7A83-02B2A9E18D79}"/>
              </a:ext>
            </a:extLst>
          </p:cNvPr>
          <p:cNvSpPr txBox="1">
            <a:spLocks/>
          </p:cNvSpPr>
          <p:nvPr/>
        </p:nvSpPr>
        <p:spPr>
          <a:xfrm>
            <a:off x="5250106" y="586822"/>
            <a:ext cx="6106742" cy="1645920"/>
          </a:xfrm>
          <a:prstGeom prst="rect">
            <a:avLst/>
          </a:prstGeom>
        </p:spPr>
        <p:txBody>
          <a:bodyPr vert="horz" lIns="91440" tIns="45720" rIns="91440" bIns="45720" rtlCol="0"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t>How does it work?</a:t>
            </a:r>
          </a:p>
          <a:p>
            <a:pPr>
              <a:lnSpc>
                <a:spcPct val="100000"/>
              </a:lnSpc>
            </a:pPr>
            <a:r>
              <a:rPr lang="en-US" sz="1800" dirty="0"/>
              <a:t>Bootstrap-Aggregating (Bagging)</a:t>
            </a:r>
          </a:p>
          <a:p>
            <a:pPr marL="0" indent="0">
              <a:buNone/>
            </a:pPr>
            <a:r>
              <a:rPr lang="en-US" sz="1800" b="1" dirty="0"/>
              <a:t>Pros: </a:t>
            </a:r>
            <a:r>
              <a:rPr lang="en-US" sz="1800" dirty="0"/>
              <a:t>Generally more accurate, less overfitting risk, more generalizable</a:t>
            </a:r>
            <a:endParaRPr lang="en-US" sz="1800" b="1" dirty="0"/>
          </a:p>
          <a:p>
            <a:pPr marL="0" indent="0">
              <a:buNone/>
            </a:pPr>
            <a:r>
              <a:rPr lang="en-US" sz="1800" b="1" dirty="0"/>
              <a:t>Cons: </a:t>
            </a:r>
            <a:r>
              <a:rPr lang="en-US" sz="1800" dirty="0"/>
              <a:t>High computing cost, degree of interpretability lost, overfitting still possible</a:t>
            </a:r>
          </a:p>
          <a:p>
            <a:endParaRPr lang="en-US" sz="1800" dirty="0"/>
          </a:p>
        </p:txBody>
      </p:sp>
      <p:grpSp>
        <p:nvGrpSpPr>
          <p:cNvPr id="13" name="Group 12">
            <a:extLst>
              <a:ext uri="{FF2B5EF4-FFF2-40B4-BE49-F238E27FC236}">
                <a16:creationId xmlns:a16="http://schemas.microsoft.com/office/drawing/2014/main" id="{534CDF8F-62A0-C932-8A5F-B2D5BE8AE8CC}"/>
              </a:ext>
            </a:extLst>
          </p:cNvPr>
          <p:cNvGrpSpPr/>
          <p:nvPr/>
        </p:nvGrpSpPr>
        <p:grpSpPr>
          <a:xfrm>
            <a:off x="618424" y="104072"/>
            <a:ext cx="1858266" cy="368549"/>
            <a:chOff x="0" y="0"/>
            <a:chExt cx="1858266" cy="368549"/>
          </a:xfrm>
        </p:grpSpPr>
        <p:sp>
          <p:nvSpPr>
            <p:cNvPr id="14" name="Rounded Rectangle 13">
              <a:extLst>
                <a:ext uri="{FF2B5EF4-FFF2-40B4-BE49-F238E27FC236}">
                  <a16:creationId xmlns:a16="http://schemas.microsoft.com/office/drawing/2014/main" id="{CE4D94D3-59AA-588C-7A29-B32121D127B8}"/>
                </a:ext>
              </a:extLst>
            </p:cNvPr>
            <p:cNvSpPr/>
            <p:nvPr/>
          </p:nvSpPr>
          <p:spPr>
            <a:xfrm>
              <a:off x="0" y="0"/>
              <a:ext cx="1858266" cy="368549"/>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US"/>
            </a:p>
          </p:txBody>
        </p:sp>
        <p:sp>
          <p:nvSpPr>
            <p:cNvPr id="15" name="Rounded Rectangle 4">
              <a:extLst>
                <a:ext uri="{FF2B5EF4-FFF2-40B4-BE49-F238E27FC236}">
                  <a16:creationId xmlns:a16="http://schemas.microsoft.com/office/drawing/2014/main" id="{D8408E3B-74FD-FCEE-D4B1-3FC8DEA8766C}"/>
                </a:ext>
              </a:extLst>
            </p:cNvPr>
            <p:cNvSpPr txBox="1"/>
            <p:nvPr/>
          </p:nvSpPr>
          <p:spPr>
            <a:xfrm>
              <a:off x="17991" y="17991"/>
              <a:ext cx="1822284" cy="3325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Algorithmization</a:t>
              </a:r>
            </a:p>
          </p:txBody>
        </p:sp>
      </p:grpSp>
      <p:pic>
        <p:nvPicPr>
          <p:cNvPr id="4" name="Picture 3" descr="Diagram&#10;&#10;Description automatically generated">
            <a:extLst>
              <a:ext uri="{FF2B5EF4-FFF2-40B4-BE49-F238E27FC236}">
                <a16:creationId xmlns:a16="http://schemas.microsoft.com/office/drawing/2014/main" id="{91752E3F-7C4B-9B83-E22F-EBB366563BA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91740" y="2469104"/>
            <a:ext cx="6717098" cy="4315109"/>
          </a:xfrm>
          <a:prstGeom prst="rect">
            <a:avLst/>
          </a:prstGeom>
        </p:spPr>
      </p:pic>
      <p:pic>
        <p:nvPicPr>
          <p:cNvPr id="5" name="Audio 4">
            <a:extLst>
              <a:ext uri="{FF2B5EF4-FFF2-40B4-BE49-F238E27FC236}">
                <a16:creationId xmlns:a16="http://schemas.microsoft.com/office/drawing/2014/main" id="{D09B896E-C063-2BEE-78FB-E3096E29EB3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05933454"/>
      </p:ext>
    </p:extLst>
  </p:cSld>
  <p:clrMapOvr>
    <a:masterClrMapping/>
  </p:clrMapOvr>
  <mc:AlternateContent xmlns:mc="http://schemas.openxmlformats.org/markup-compatibility/2006" xmlns:p159="http://schemas.microsoft.com/office/powerpoint/2015/09/main">
    <mc:Choice Requires="p159">
      <p:transition spd="slow" advTm="583">
        <p159:morph option="byObject"/>
      </p:transition>
    </mc:Choice>
    <mc:Fallback xmlns="">
      <p:transition spd="slow" advTm="58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F232A53-673E-406F-BB93-BF651C276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EFA124-08E4-5C81-7562-05B8AEF70F83}"/>
              </a:ext>
            </a:extLst>
          </p:cNvPr>
          <p:cNvSpPr>
            <a:spLocks noGrp="1"/>
          </p:cNvSpPr>
          <p:nvPr>
            <p:ph type="title"/>
          </p:nvPr>
        </p:nvSpPr>
        <p:spPr>
          <a:xfrm>
            <a:off x="841248" y="510047"/>
            <a:ext cx="3300984" cy="1645920"/>
          </a:xfrm>
        </p:spPr>
        <p:txBody>
          <a:bodyPr vert="horz" lIns="91440" tIns="45720" rIns="91440" bIns="45720" rtlCol="0" anchor="ctr">
            <a:normAutofit/>
          </a:bodyPr>
          <a:lstStyle/>
          <a:p>
            <a:r>
              <a:rPr lang="en-US" sz="2800" kern="1200" dirty="0">
                <a:solidFill>
                  <a:schemeClr val="tx1"/>
                </a:solidFill>
                <a:latin typeface="+mj-lt"/>
                <a:ea typeface="+mj-ea"/>
                <a:cs typeface="+mj-cs"/>
              </a:rPr>
              <a:t>Support Vector Machines</a:t>
            </a:r>
            <a:endParaRPr lang="en-US" sz="2800" dirty="0"/>
          </a:p>
        </p:txBody>
      </p:sp>
      <p:sp>
        <p:nvSpPr>
          <p:cNvPr id="33" name="Rectangle 32">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Content Placeholder 2">
            <a:extLst>
              <a:ext uri="{FF2B5EF4-FFF2-40B4-BE49-F238E27FC236}">
                <a16:creationId xmlns:a16="http://schemas.microsoft.com/office/drawing/2014/main" id="{D7DC519A-7313-976F-7A83-02B2A9E18D79}"/>
              </a:ext>
            </a:extLst>
          </p:cNvPr>
          <p:cNvSpPr txBox="1">
            <a:spLocks/>
          </p:cNvSpPr>
          <p:nvPr/>
        </p:nvSpPr>
        <p:spPr>
          <a:xfrm>
            <a:off x="5250106" y="586822"/>
            <a:ext cx="6106742" cy="1645920"/>
          </a:xfrm>
          <a:prstGeom prst="rect">
            <a:avLst/>
          </a:prstGeom>
        </p:spPr>
        <p:txBody>
          <a:bodyPr vert="horz" lIns="91440" tIns="45720" rIns="91440" bIns="45720"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t>How does it work?</a:t>
            </a:r>
          </a:p>
          <a:p>
            <a:pPr>
              <a:lnSpc>
                <a:spcPct val="100000"/>
              </a:lnSpc>
            </a:pPr>
            <a:r>
              <a:rPr lang="en-US" sz="1800" dirty="0"/>
              <a:t>Separating hyperplane, maximum margin hyperplane, support vectors</a:t>
            </a:r>
          </a:p>
          <a:p>
            <a:pPr marL="0" indent="0">
              <a:buNone/>
            </a:pPr>
            <a:r>
              <a:rPr lang="en-US" sz="1800" b="1" dirty="0"/>
              <a:t>Pros: </a:t>
            </a:r>
            <a:r>
              <a:rPr lang="en-US" sz="1800" dirty="0"/>
              <a:t>Computationally efficient, multidimensional</a:t>
            </a:r>
            <a:endParaRPr lang="en-US" sz="1800" b="1" dirty="0"/>
          </a:p>
          <a:p>
            <a:pPr marL="0" indent="0">
              <a:buNone/>
            </a:pPr>
            <a:r>
              <a:rPr lang="en-US" sz="1800" b="1" dirty="0"/>
              <a:t>Cons: </a:t>
            </a:r>
            <a:r>
              <a:rPr lang="en-US" sz="1800" dirty="0"/>
              <a:t>Less effective on large and noisy datasets</a:t>
            </a:r>
          </a:p>
          <a:p>
            <a:endParaRPr lang="en-US" sz="1800" dirty="0"/>
          </a:p>
        </p:txBody>
      </p:sp>
      <p:grpSp>
        <p:nvGrpSpPr>
          <p:cNvPr id="13" name="Group 12">
            <a:extLst>
              <a:ext uri="{FF2B5EF4-FFF2-40B4-BE49-F238E27FC236}">
                <a16:creationId xmlns:a16="http://schemas.microsoft.com/office/drawing/2014/main" id="{534CDF8F-62A0-C932-8A5F-B2D5BE8AE8CC}"/>
              </a:ext>
            </a:extLst>
          </p:cNvPr>
          <p:cNvGrpSpPr/>
          <p:nvPr/>
        </p:nvGrpSpPr>
        <p:grpSpPr>
          <a:xfrm>
            <a:off x="618424" y="104072"/>
            <a:ext cx="1858266" cy="368549"/>
            <a:chOff x="0" y="0"/>
            <a:chExt cx="1858266" cy="368549"/>
          </a:xfrm>
        </p:grpSpPr>
        <p:sp>
          <p:nvSpPr>
            <p:cNvPr id="14" name="Rounded Rectangle 13">
              <a:extLst>
                <a:ext uri="{FF2B5EF4-FFF2-40B4-BE49-F238E27FC236}">
                  <a16:creationId xmlns:a16="http://schemas.microsoft.com/office/drawing/2014/main" id="{CE4D94D3-59AA-588C-7A29-B32121D127B8}"/>
                </a:ext>
              </a:extLst>
            </p:cNvPr>
            <p:cNvSpPr/>
            <p:nvPr/>
          </p:nvSpPr>
          <p:spPr>
            <a:xfrm>
              <a:off x="0" y="0"/>
              <a:ext cx="1858266" cy="368549"/>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US"/>
            </a:p>
          </p:txBody>
        </p:sp>
        <p:sp>
          <p:nvSpPr>
            <p:cNvPr id="15" name="Rounded Rectangle 4">
              <a:extLst>
                <a:ext uri="{FF2B5EF4-FFF2-40B4-BE49-F238E27FC236}">
                  <a16:creationId xmlns:a16="http://schemas.microsoft.com/office/drawing/2014/main" id="{D8408E3B-74FD-FCEE-D4B1-3FC8DEA8766C}"/>
                </a:ext>
              </a:extLst>
            </p:cNvPr>
            <p:cNvSpPr txBox="1"/>
            <p:nvPr/>
          </p:nvSpPr>
          <p:spPr>
            <a:xfrm>
              <a:off x="17991" y="17991"/>
              <a:ext cx="1822284" cy="3325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Algorithmization</a:t>
              </a:r>
            </a:p>
          </p:txBody>
        </p:sp>
      </p:grpSp>
      <p:pic>
        <p:nvPicPr>
          <p:cNvPr id="3" name="Picture 2" descr="Chart, scatter chart&#10;&#10;Description automatically generated">
            <a:extLst>
              <a:ext uri="{FF2B5EF4-FFF2-40B4-BE49-F238E27FC236}">
                <a16:creationId xmlns:a16="http://schemas.microsoft.com/office/drawing/2014/main" id="{F2DBAC98-2A81-AC6E-03A3-26EB4B4F431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0278"/>
          <a:stretch/>
        </p:blipFill>
        <p:spPr>
          <a:xfrm>
            <a:off x="5082864" y="2608433"/>
            <a:ext cx="5434239" cy="4175294"/>
          </a:xfrm>
          <a:prstGeom prst="rect">
            <a:avLst/>
          </a:prstGeom>
        </p:spPr>
      </p:pic>
      <p:sp>
        <p:nvSpPr>
          <p:cNvPr id="5" name="Rectangle 4">
            <a:extLst>
              <a:ext uri="{FF2B5EF4-FFF2-40B4-BE49-F238E27FC236}">
                <a16:creationId xmlns:a16="http://schemas.microsoft.com/office/drawing/2014/main" id="{769D0125-3FDC-E01B-9A03-B195EFA317F1}"/>
              </a:ext>
            </a:extLst>
          </p:cNvPr>
          <p:cNvSpPr>
            <a:spLocks/>
          </p:cNvSpPr>
          <p:nvPr/>
        </p:nvSpPr>
        <p:spPr>
          <a:xfrm>
            <a:off x="1943291" y="3506657"/>
            <a:ext cx="2925634" cy="2861118"/>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dirty="0"/>
          </a:p>
          <a:p>
            <a:pPr algn="ctr"/>
            <a:endParaRPr lang="en-US" sz="2400" u="sng" dirty="0"/>
          </a:p>
          <a:p>
            <a:pPr algn="ctr"/>
            <a:endParaRPr lang="en-US" u="sng" dirty="0"/>
          </a:p>
          <a:p>
            <a:pPr algn="ctr"/>
            <a:endParaRPr lang="en-US" u="sng" dirty="0"/>
          </a:p>
          <a:p>
            <a:pPr algn="ctr"/>
            <a:endParaRPr lang="en-US" u="sng" dirty="0"/>
          </a:p>
          <a:p>
            <a:pPr algn="ctr"/>
            <a:endParaRPr lang="en-US" u="sng" dirty="0"/>
          </a:p>
          <a:p>
            <a:pPr algn="ctr"/>
            <a:endParaRPr lang="en-US" u="sng" dirty="0"/>
          </a:p>
          <a:p>
            <a:pPr algn="ctr"/>
            <a:endParaRPr lang="en-US" u="sng" dirty="0"/>
          </a:p>
          <a:p>
            <a:pPr algn="ctr"/>
            <a:endParaRPr lang="en-US" u="sng" dirty="0"/>
          </a:p>
          <a:p>
            <a:pPr algn="ctr"/>
            <a:endParaRPr lang="en-US" u="sng" dirty="0"/>
          </a:p>
          <a:p>
            <a:pPr algn="ctr"/>
            <a:endParaRPr lang="en-US" u="sng" dirty="0"/>
          </a:p>
        </p:txBody>
      </p:sp>
      <p:cxnSp>
        <p:nvCxnSpPr>
          <p:cNvPr id="7" name="Straight Connector 6">
            <a:extLst>
              <a:ext uri="{FF2B5EF4-FFF2-40B4-BE49-F238E27FC236}">
                <a16:creationId xmlns:a16="http://schemas.microsoft.com/office/drawing/2014/main" id="{DDB9E6E7-C9D9-AC77-C76A-86A66C7186E5}"/>
              </a:ext>
            </a:extLst>
          </p:cNvPr>
          <p:cNvCxnSpPr>
            <a:cxnSpLocks/>
          </p:cNvCxnSpPr>
          <p:nvPr/>
        </p:nvCxnSpPr>
        <p:spPr>
          <a:xfrm>
            <a:off x="2071898" y="3909948"/>
            <a:ext cx="752589" cy="0"/>
          </a:xfrm>
          <a:prstGeom prst="line">
            <a:avLst/>
          </a:prstGeom>
          <a:ln w="38100">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7743AC19-5D63-6964-E66F-0B42ADA46350}"/>
              </a:ext>
            </a:extLst>
          </p:cNvPr>
          <p:cNvCxnSpPr>
            <a:cxnSpLocks/>
          </p:cNvCxnSpPr>
          <p:nvPr/>
        </p:nvCxnSpPr>
        <p:spPr>
          <a:xfrm>
            <a:off x="2062487" y="4802895"/>
            <a:ext cx="752587" cy="0"/>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115B102B-470A-CD3B-0C31-1A495E685366}"/>
              </a:ext>
            </a:extLst>
          </p:cNvPr>
          <p:cNvSpPr>
            <a:spLocks/>
          </p:cNvSpPr>
          <p:nvPr/>
        </p:nvSpPr>
        <p:spPr>
          <a:xfrm>
            <a:off x="2268577" y="5396814"/>
            <a:ext cx="359229" cy="348343"/>
          </a:xfrm>
          <a:prstGeom prst="ellipse">
            <a:avLst/>
          </a:prstGeom>
          <a:solidFill>
            <a:srgbClr val="FF0000"/>
          </a:solid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TextBox 22">
            <a:extLst>
              <a:ext uri="{FF2B5EF4-FFF2-40B4-BE49-F238E27FC236}">
                <a16:creationId xmlns:a16="http://schemas.microsoft.com/office/drawing/2014/main" id="{3ECB3BD7-DB53-8E33-4D39-97B68E3810AB}"/>
              </a:ext>
            </a:extLst>
          </p:cNvPr>
          <p:cNvSpPr txBox="1"/>
          <p:nvPr/>
        </p:nvSpPr>
        <p:spPr>
          <a:xfrm>
            <a:off x="2837571" y="3550200"/>
            <a:ext cx="1711117" cy="707886"/>
          </a:xfrm>
          <a:prstGeom prst="rect">
            <a:avLst/>
          </a:prstGeom>
          <a:noFill/>
        </p:spPr>
        <p:txBody>
          <a:bodyPr wrap="square" rtlCol="0">
            <a:spAutoFit/>
          </a:bodyPr>
          <a:lstStyle/>
          <a:p>
            <a:r>
              <a:rPr lang="en-US" sz="2000" dirty="0"/>
              <a:t>Separating </a:t>
            </a:r>
          </a:p>
          <a:p>
            <a:r>
              <a:rPr lang="en-US" sz="2000" dirty="0"/>
              <a:t>Hyperplane</a:t>
            </a:r>
            <a:endParaRPr lang="en-US" dirty="0"/>
          </a:p>
        </p:txBody>
      </p:sp>
      <p:sp>
        <p:nvSpPr>
          <p:cNvPr id="24" name="TextBox 23">
            <a:extLst>
              <a:ext uri="{FF2B5EF4-FFF2-40B4-BE49-F238E27FC236}">
                <a16:creationId xmlns:a16="http://schemas.microsoft.com/office/drawing/2014/main" id="{3F9DED45-BB2C-1855-C221-594FBBE5A42F}"/>
              </a:ext>
            </a:extLst>
          </p:cNvPr>
          <p:cNvSpPr txBox="1"/>
          <p:nvPr/>
        </p:nvSpPr>
        <p:spPr>
          <a:xfrm>
            <a:off x="2815074" y="2952688"/>
            <a:ext cx="1153008" cy="461665"/>
          </a:xfrm>
          <a:prstGeom prst="rect">
            <a:avLst/>
          </a:prstGeom>
          <a:noFill/>
        </p:spPr>
        <p:txBody>
          <a:bodyPr wrap="none" rtlCol="0">
            <a:spAutoFit/>
          </a:bodyPr>
          <a:lstStyle/>
          <a:p>
            <a:r>
              <a:rPr lang="en-US" sz="2400" dirty="0"/>
              <a:t>Legend</a:t>
            </a:r>
          </a:p>
        </p:txBody>
      </p:sp>
      <p:sp>
        <p:nvSpPr>
          <p:cNvPr id="25" name="TextBox 24">
            <a:extLst>
              <a:ext uri="{FF2B5EF4-FFF2-40B4-BE49-F238E27FC236}">
                <a16:creationId xmlns:a16="http://schemas.microsoft.com/office/drawing/2014/main" id="{B1FAB42B-85A4-74C8-DD76-5BA569A4528E}"/>
              </a:ext>
            </a:extLst>
          </p:cNvPr>
          <p:cNvSpPr txBox="1"/>
          <p:nvPr/>
        </p:nvSpPr>
        <p:spPr>
          <a:xfrm>
            <a:off x="2824487" y="4472571"/>
            <a:ext cx="2115360" cy="707886"/>
          </a:xfrm>
          <a:prstGeom prst="rect">
            <a:avLst/>
          </a:prstGeom>
          <a:noFill/>
        </p:spPr>
        <p:txBody>
          <a:bodyPr wrap="square" rtlCol="0">
            <a:spAutoFit/>
          </a:bodyPr>
          <a:lstStyle/>
          <a:p>
            <a:r>
              <a:rPr lang="en-US" sz="2000" dirty="0"/>
              <a:t>Maximum-Margin </a:t>
            </a:r>
          </a:p>
          <a:p>
            <a:r>
              <a:rPr lang="en-US" sz="2000" dirty="0"/>
              <a:t>Hyperplane</a:t>
            </a:r>
            <a:endParaRPr lang="en-US" dirty="0"/>
          </a:p>
        </p:txBody>
      </p:sp>
      <p:sp>
        <p:nvSpPr>
          <p:cNvPr id="26" name="TextBox 25">
            <a:extLst>
              <a:ext uri="{FF2B5EF4-FFF2-40B4-BE49-F238E27FC236}">
                <a16:creationId xmlns:a16="http://schemas.microsoft.com/office/drawing/2014/main" id="{021DF39C-43CF-B3B2-11D4-BFE7D30B3F62}"/>
              </a:ext>
            </a:extLst>
          </p:cNvPr>
          <p:cNvSpPr txBox="1"/>
          <p:nvPr/>
        </p:nvSpPr>
        <p:spPr>
          <a:xfrm>
            <a:off x="2833592" y="5462411"/>
            <a:ext cx="2115360" cy="707886"/>
          </a:xfrm>
          <a:prstGeom prst="rect">
            <a:avLst/>
          </a:prstGeom>
          <a:noFill/>
        </p:spPr>
        <p:txBody>
          <a:bodyPr wrap="square" rtlCol="0">
            <a:spAutoFit/>
          </a:bodyPr>
          <a:lstStyle/>
          <a:p>
            <a:r>
              <a:rPr lang="en-US" sz="2000" dirty="0"/>
              <a:t>Support</a:t>
            </a:r>
          </a:p>
          <a:p>
            <a:r>
              <a:rPr lang="en-US" sz="2000" dirty="0"/>
              <a:t>Vectors</a:t>
            </a:r>
            <a:endParaRPr lang="en-US" dirty="0"/>
          </a:p>
        </p:txBody>
      </p:sp>
      <p:sp>
        <p:nvSpPr>
          <p:cNvPr id="27" name="Oval 26">
            <a:extLst>
              <a:ext uri="{FF2B5EF4-FFF2-40B4-BE49-F238E27FC236}">
                <a16:creationId xmlns:a16="http://schemas.microsoft.com/office/drawing/2014/main" id="{EEE48DAD-0F6E-9570-738C-94E02FF4B98D}"/>
              </a:ext>
            </a:extLst>
          </p:cNvPr>
          <p:cNvSpPr>
            <a:spLocks/>
          </p:cNvSpPr>
          <p:nvPr/>
        </p:nvSpPr>
        <p:spPr>
          <a:xfrm>
            <a:off x="2279084" y="5863232"/>
            <a:ext cx="359229" cy="348343"/>
          </a:xfrm>
          <a:prstGeom prst="ellipse">
            <a:avLst/>
          </a:prstGeom>
          <a:solidFill>
            <a:srgbClr val="00B050"/>
          </a:solid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449703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0" name="Rectangle 6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2" name="Rectangle 7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ctangle 7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 name="Snip Diagonal Corner Rectangle 9">
            <a:extLst>
              <a:ext uri="{FF2B5EF4-FFF2-40B4-BE49-F238E27FC236}">
                <a16:creationId xmlns:a16="http://schemas.microsoft.com/office/drawing/2014/main" id="{7E3D353D-B08D-1082-7680-BBDC454E770D}"/>
              </a:ext>
            </a:extLst>
          </p:cNvPr>
          <p:cNvSpPr/>
          <p:nvPr/>
        </p:nvSpPr>
        <p:spPr>
          <a:xfrm>
            <a:off x="400259" y="2276856"/>
            <a:ext cx="11194331" cy="4543846"/>
          </a:xfrm>
          <a:prstGeom prst="snip2DiagRect">
            <a:avLst/>
          </a:prstGeom>
          <a:ln>
            <a:solidFill>
              <a:schemeClr val="tx1"/>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24" name="TextBox 23">
            <a:extLst>
              <a:ext uri="{FF2B5EF4-FFF2-40B4-BE49-F238E27FC236}">
                <a16:creationId xmlns:a16="http://schemas.microsoft.com/office/drawing/2014/main" id="{5B2D21C8-9FE8-E3B0-9E8B-8DB18B7F92DE}"/>
              </a:ext>
            </a:extLst>
          </p:cNvPr>
          <p:cNvSpPr txBox="1"/>
          <p:nvPr/>
        </p:nvSpPr>
        <p:spPr>
          <a:xfrm>
            <a:off x="4258576" y="2276324"/>
            <a:ext cx="3477699" cy="523220"/>
          </a:xfrm>
          <a:prstGeom prst="rect">
            <a:avLst/>
          </a:prstGeom>
          <a:noFill/>
        </p:spPr>
        <p:txBody>
          <a:bodyPr wrap="square" rtlCol="0">
            <a:spAutoFit/>
          </a:bodyPr>
          <a:lstStyle/>
          <a:p>
            <a:r>
              <a:rPr lang="en-US" sz="2800" b="1" kern="1200" dirty="0">
                <a:latin typeface="+mj-lt"/>
                <a:ea typeface="+mj-ea"/>
                <a:cs typeface="+mj-cs"/>
              </a:rPr>
              <a:t>Artificial Intelligence</a:t>
            </a:r>
            <a:endParaRPr lang="en-US" sz="2800" b="1" dirty="0"/>
          </a:p>
        </p:txBody>
      </p:sp>
      <p:pic>
        <p:nvPicPr>
          <p:cNvPr id="1026" name="Picture 2" descr="Siri - Apple">
            <a:extLst>
              <a:ext uri="{FF2B5EF4-FFF2-40B4-BE49-F238E27FC236}">
                <a16:creationId xmlns:a16="http://schemas.microsoft.com/office/drawing/2014/main" id="{4EC6C795-E717-E8DD-BC56-F90B1115BE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3213" y="3548385"/>
            <a:ext cx="917449" cy="91744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2" name="Content Placeholder 2">
            <a:extLst>
              <a:ext uri="{FF2B5EF4-FFF2-40B4-BE49-F238E27FC236}">
                <a16:creationId xmlns:a16="http://schemas.microsoft.com/office/drawing/2014/main" id="{5AB973E9-85B2-AA6E-CCB5-0F5B36E538B4}"/>
              </a:ext>
            </a:extLst>
          </p:cNvPr>
          <p:cNvGraphicFramePr>
            <a:graphicFrameLocks noGrp="1"/>
          </p:cNvGraphicFramePr>
          <p:nvPr>
            <p:ph idx="1"/>
            <p:extLst>
              <p:ext uri="{D42A27DB-BD31-4B8C-83A1-F6EECF244321}">
                <p14:modId xmlns:p14="http://schemas.microsoft.com/office/powerpoint/2010/main" val="3455821108"/>
              </p:ext>
            </p:extLst>
          </p:nvPr>
        </p:nvGraphicFramePr>
        <p:xfrm>
          <a:off x="662946" y="2261963"/>
          <a:ext cx="2906264" cy="459603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028" name="Picture 4" descr="ChatGPT - Wikipedia">
            <a:extLst>
              <a:ext uri="{FF2B5EF4-FFF2-40B4-BE49-F238E27FC236}">
                <a16:creationId xmlns:a16="http://schemas.microsoft.com/office/drawing/2014/main" id="{B0E46960-CC74-0518-8142-D7B2F1D9B74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68304" y="4689314"/>
            <a:ext cx="917447" cy="9174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iktok Icon Black tik tok ,Logo , icon , SVG Tiktok Icon Black tik tok |  Popular logos, App logo, Social media apps">
            <a:extLst>
              <a:ext uri="{FF2B5EF4-FFF2-40B4-BE49-F238E27FC236}">
                <a16:creationId xmlns:a16="http://schemas.microsoft.com/office/drawing/2014/main" id="{4648D084-3871-5394-13BC-3BD1B4BA567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08551" y="4689314"/>
            <a:ext cx="917447" cy="91744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196FCE5-F59C-4E3A-5DB0-C2160BF5B48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62672" y="3548907"/>
            <a:ext cx="917447" cy="917447"/>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470A9507-5FFB-16C5-C093-05EF67AB2C51}"/>
              </a:ext>
            </a:extLst>
          </p:cNvPr>
          <p:cNvSpPr txBox="1"/>
          <p:nvPr/>
        </p:nvSpPr>
        <p:spPr>
          <a:xfrm>
            <a:off x="5280662" y="3681729"/>
            <a:ext cx="1588006" cy="646331"/>
          </a:xfrm>
          <a:prstGeom prst="rect">
            <a:avLst/>
          </a:prstGeom>
          <a:noFill/>
        </p:spPr>
        <p:txBody>
          <a:bodyPr wrap="square" rtlCol="0">
            <a:spAutoFit/>
          </a:bodyPr>
          <a:lstStyle/>
          <a:p>
            <a:r>
              <a:rPr lang="en-US" dirty="0"/>
              <a:t>Digital Voice Assistants</a:t>
            </a:r>
          </a:p>
        </p:txBody>
      </p:sp>
      <p:sp>
        <p:nvSpPr>
          <p:cNvPr id="34" name="TextBox 33">
            <a:extLst>
              <a:ext uri="{FF2B5EF4-FFF2-40B4-BE49-F238E27FC236}">
                <a16:creationId xmlns:a16="http://schemas.microsoft.com/office/drawing/2014/main" id="{72425029-5A46-D598-5900-4B495A089A23}"/>
              </a:ext>
            </a:extLst>
          </p:cNvPr>
          <p:cNvSpPr txBox="1"/>
          <p:nvPr/>
        </p:nvSpPr>
        <p:spPr>
          <a:xfrm>
            <a:off x="8580119" y="3547368"/>
            <a:ext cx="1816050" cy="923330"/>
          </a:xfrm>
          <a:prstGeom prst="rect">
            <a:avLst/>
          </a:prstGeom>
          <a:noFill/>
        </p:spPr>
        <p:txBody>
          <a:bodyPr wrap="square" rtlCol="0">
            <a:spAutoFit/>
          </a:bodyPr>
          <a:lstStyle/>
          <a:p>
            <a:r>
              <a:rPr lang="en-US" dirty="0"/>
              <a:t>Ad-Tracking and Curated Search Results</a:t>
            </a:r>
          </a:p>
        </p:txBody>
      </p:sp>
      <p:sp>
        <p:nvSpPr>
          <p:cNvPr id="35" name="TextBox 34">
            <a:extLst>
              <a:ext uri="{FF2B5EF4-FFF2-40B4-BE49-F238E27FC236}">
                <a16:creationId xmlns:a16="http://schemas.microsoft.com/office/drawing/2014/main" id="{566CBEED-885F-937C-9D75-07EF3A9C395A}"/>
              </a:ext>
            </a:extLst>
          </p:cNvPr>
          <p:cNvSpPr txBox="1"/>
          <p:nvPr/>
        </p:nvSpPr>
        <p:spPr>
          <a:xfrm>
            <a:off x="5262931" y="4821034"/>
            <a:ext cx="2210526" cy="646331"/>
          </a:xfrm>
          <a:prstGeom prst="rect">
            <a:avLst/>
          </a:prstGeom>
          <a:noFill/>
        </p:spPr>
        <p:txBody>
          <a:bodyPr wrap="square" rtlCol="0">
            <a:spAutoFit/>
          </a:bodyPr>
          <a:lstStyle/>
          <a:p>
            <a:r>
              <a:rPr lang="en-US" dirty="0"/>
              <a:t>Chatbots and Large Language Models</a:t>
            </a:r>
          </a:p>
        </p:txBody>
      </p:sp>
      <p:sp>
        <p:nvSpPr>
          <p:cNvPr id="36" name="TextBox 35">
            <a:extLst>
              <a:ext uri="{FF2B5EF4-FFF2-40B4-BE49-F238E27FC236}">
                <a16:creationId xmlns:a16="http://schemas.microsoft.com/office/drawing/2014/main" id="{8DD8B27B-7426-81C3-8406-F8745466F676}"/>
              </a:ext>
            </a:extLst>
          </p:cNvPr>
          <p:cNvSpPr txBox="1"/>
          <p:nvPr/>
        </p:nvSpPr>
        <p:spPr>
          <a:xfrm>
            <a:off x="8625998" y="4821034"/>
            <a:ext cx="1816050" cy="646331"/>
          </a:xfrm>
          <a:prstGeom prst="rect">
            <a:avLst/>
          </a:prstGeom>
          <a:noFill/>
        </p:spPr>
        <p:txBody>
          <a:bodyPr wrap="square" rtlCol="0">
            <a:spAutoFit/>
          </a:bodyPr>
          <a:lstStyle/>
          <a:p>
            <a:r>
              <a:rPr lang="en-US" dirty="0"/>
              <a:t>Social Media Algorithmization</a:t>
            </a:r>
          </a:p>
        </p:txBody>
      </p:sp>
      <p:sp>
        <p:nvSpPr>
          <p:cNvPr id="45" name="Title 1">
            <a:extLst>
              <a:ext uri="{FF2B5EF4-FFF2-40B4-BE49-F238E27FC236}">
                <a16:creationId xmlns:a16="http://schemas.microsoft.com/office/drawing/2014/main" id="{FED8EB61-0053-3813-0612-DB6370FA9DC5}"/>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sz="4000" kern="1200" dirty="0">
                <a:solidFill>
                  <a:schemeClr val="tx1"/>
                </a:solidFill>
                <a:latin typeface="+mj-lt"/>
                <a:ea typeface="+mj-ea"/>
                <a:cs typeface="+mj-cs"/>
              </a:rPr>
              <a:t>Artificial Intelligence and Machine Learning</a:t>
            </a:r>
          </a:p>
        </p:txBody>
      </p:sp>
      <p:pic>
        <p:nvPicPr>
          <p:cNvPr id="3" name="Audio 2">
            <a:extLst>
              <a:ext uri="{FF2B5EF4-FFF2-40B4-BE49-F238E27FC236}">
                <a16:creationId xmlns:a16="http://schemas.microsoft.com/office/drawing/2014/main" id="{455745B9-547F-A64D-7146-A2E4950C44BC}"/>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80662858"/>
      </p:ext>
    </p:extLst>
  </p:cSld>
  <p:clrMapOvr>
    <a:masterClrMapping/>
  </p:clrMapOvr>
  <mc:AlternateContent xmlns:mc="http://schemas.openxmlformats.org/markup-compatibility/2006" xmlns:p159="http://schemas.microsoft.com/office/powerpoint/2015/09/main">
    <mc:Choice Requires="p159">
      <p:transition spd="slow" advTm="35133">
        <p159:morph option="byObject"/>
      </p:transition>
    </mc:Choice>
    <mc:Fallback xmlns="">
      <p:transition spd="slow" advTm="3513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0" name="Rectangle 6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2" name="Rectangle 7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60DDCD0-9536-E07F-2151-38AFB6631C2F}"/>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sz="4000" kern="1200" dirty="0">
                <a:solidFill>
                  <a:schemeClr val="tx1"/>
                </a:solidFill>
                <a:latin typeface="+mj-lt"/>
                <a:ea typeface="+mj-ea"/>
                <a:cs typeface="+mj-cs"/>
              </a:rPr>
              <a:t>Artificial Intelligence and Machine Learning</a:t>
            </a:r>
          </a:p>
        </p:txBody>
      </p:sp>
      <p:sp>
        <p:nvSpPr>
          <p:cNvPr id="74" name="Rectangle 7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 name="Snip Diagonal Corner Rectangle 9">
            <a:extLst>
              <a:ext uri="{FF2B5EF4-FFF2-40B4-BE49-F238E27FC236}">
                <a16:creationId xmlns:a16="http://schemas.microsoft.com/office/drawing/2014/main" id="{7E3D353D-B08D-1082-7680-BBDC454E770D}"/>
              </a:ext>
            </a:extLst>
          </p:cNvPr>
          <p:cNvSpPr/>
          <p:nvPr/>
        </p:nvSpPr>
        <p:spPr>
          <a:xfrm>
            <a:off x="400261" y="2254837"/>
            <a:ext cx="11194331" cy="4543846"/>
          </a:xfrm>
          <a:prstGeom prst="snip2DiagRect">
            <a:avLst/>
          </a:prstGeom>
          <a:ln>
            <a:solidFill>
              <a:schemeClr val="tx1"/>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4" name="Snip Diagonal Corner Rectangle 3">
            <a:extLst>
              <a:ext uri="{FF2B5EF4-FFF2-40B4-BE49-F238E27FC236}">
                <a16:creationId xmlns:a16="http://schemas.microsoft.com/office/drawing/2014/main" id="{3CED0815-4D46-0B06-740D-179875A4A982}"/>
              </a:ext>
            </a:extLst>
          </p:cNvPr>
          <p:cNvSpPr>
            <a:spLocks/>
          </p:cNvSpPr>
          <p:nvPr/>
        </p:nvSpPr>
        <p:spPr>
          <a:xfrm>
            <a:off x="4764024" y="2488505"/>
            <a:ext cx="6693408" cy="4009147"/>
          </a:xfrm>
          <a:prstGeom prst="snip2DiagRect">
            <a:avLst>
              <a:gd name="adj1" fmla="val 10776"/>
              <a:gd name="adj2" fmla="val 16667"/>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sp>
        <p:nvSpPr>
          <p:cNvPr id="20" name="TextBox 19">
            <a:extLst>
              <a:ext uri="{FF2B5EF4-FFF2-40B4-BE49-F238E27FC236}">
                <a16:creationId xmlns:a16="http://schemas.microsoft.com/office/drawing/2014/main" id="{0D273731-0BED-A20B-074F-66BD5A44E707}"/>
              </a:ext>
            </a:extLst>
          </p:cNvPr>
          <p:cNvSpPr txBox="1">
            <a:spLocks/>
          </p:cNvSpPr>
          <p:nvPr/>
        </p:nvSpPr>
        <p:spPr>
          <a:xfrm>
            <a:off x="6613881" y="2560641"/>
            <a:ext cx="2724353" cy="461665"/>
          </a:xfrm>
          <a:prstGeom prst="rect">
            <a:avLst/>
          </a:prstGeom>
          <a:noFill/>
        </p:spPr>
        <p:txBody>
          <a:bodyPr wrap="square" rtlCol="0">
            <a:spAutoFit/>
          </a:bodyPr>
          <a:lstStyle/>
          <a:p>
            <a:r>
              <a:rPr lang="en-US" sz="2400" b="1" kern="1200" dirty="0">
                <a:latin typeface="+mj-lt"/>
                <a:ea typeface="+mj-ea"/>
                <a:cs typeface="+mj-cs"/>
              </a:rPr>
              <a:t>Machine Learning</a:t>
            </a:r>
            <a:endParaRPr lang="en-US" sz="2400" b="1" dirty="0"/>
          </a:p>
        </p:txBody>
      </p:sp>
      <p:graphicFrame>
        <p:nvGraphicFramePr>
          <p:cNvPr id="22" name="Diagram 21">
            <a:extLst>
              <a:ext uri="{FF2B5EF4-FFF2-40B4-BE49-F238E27FC236}">
                <a16:creationId xmlns:a16="http://schemas.microsoft.com/office/drawing/2014/main" id="{0D3FC858-BD3C-1553-161F-C0CB967D3ED4}"/>
              </a:ext>
            </a:extLst>
          </p:cNvPr>
          <p:cNvGraphicFramePr>
            <a:graphicFrameLocks/>
          </p:cNvGraphicFramePr>
          <p:nvPr/>
        </p:nvGraphicFramePr>
        <p:xfrm>
          <a:off x="7223058" y="3095458"/>
          <a:ext cx="3848037" cy="323218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4" name="TextBox 23">
            <a:extLst>
              <a:ext uri="{FF2B5EF4-FFF2-40B4-BE49-F238E27FC236}">
                <a16:creationId xmlns:a16="http://schemas.microsoft.com/office/drawing/2014/main" id="{5B2D21C8-9FE8-E3B0-9E8B-8DB18B7F92DE}"/>
              </a:ext>
            </a:extLst>
          </p:cNvPr>
          <p:cNvSpPr txBox="1"/>
          <p:nvPr/>
        </p:nvSpPr>
        <p:spPr>
          <a:xfrm>
            <a:off x="812848" y="2266100"/>
            <a:ext cx="3477699" cy="523220"/>
          </a:xfrm>
          <a:prstGeom prst="rect">
            <a:avLst/>
          </a:prstGeom>
          <a:noFill/>
        </p:spPr>
        <p:txBody>
          <a:bodyPr wrap="square" rtlCol="0">
            <a:spAutoFit/>
          </a:bodyPr>
          <a:lstStyle/>
          <a:p>
            <a:r>
              <a:rPr lang="en-US" sz="2800" b="1" kern="1200" dirty="0">
                <a:latin typeface="+mj-lt"/>
                <a:ea typeface="+mj-ea"/>
                <a:cs typeface="+mj-cs"/>
              </a:rPr>
              <a:t>Artificial Intelligence</a:t>
            </a:r>
            <a:endParaRPr lang="en-US" sz="2800" b="1" dirty="0"/>
          </a:p>
        </p:txBody>
      </p:sp>
      <p:graphicFrame>
        <p:nvGraphicFramePr>
          <p:cNvPr id="25" name="Content Placeholder 2">
            <a:extLst>
              <a:ext uri="{FF2B5EF4-FFF2-40B4-BE49-F238E27FC236}">
                <a16:creationId xmlns:a16="http://schemas.microsoft.com/office/drawing/2014/main" id="{726836B6-AE34-F6B3-EDDD-B1A6927DA929}"/>
              </a:ext>
            </a:extLst>
          </p:cNvPr>
          <p:cNvGraphicFramePr>
            <a:graphicFrameLocks/>
          </p:cNvGraphicFramePr>
          <p:nvPr/>
        </p:nvGraphicFramePr>
        <p:xfrm>
          <a:off x="5455497" y="2940223"/>
          <a:ext cx="1432704" cy="3222833"/>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26" name="Picture 2" descr="Siri - Apple">
            <a:extLst>
              <a:ext uri="{FF2B5EF4-FFF2-40B4-BE49-F238E27FC236}">
                <a16:creationId xmlns:a16="http://schemas.microsoft.com/office/drawing/2014/main" id="{4EC6C795-E717-E8DD-BC56-F90B1115BEC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33239" y="3011222"/>
            <a:ext cx="917448" cy="9174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hatGPT - Wikipedia">
            <a:extLst>
              <a:ext uri="{FF2B5EF4-FFF2-40B4-BE49-F238E27FC236}">
                <a16:creationId xmlns:a16="http://schemas.microsoft.com/office/drawing/2014/main" id="{B0E46960-CC74-0518-8142-D7B2F1D9B74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33239" y="4738344"/>
            <a:ext cx="917447" cy="9174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iktok Icon Black tik tok ,Logo , icon , SVG Tiktok Icon Black tik tok |  Popular logos, App logo, Social media apps">
            <a:extLst>
              <a:ext uri="{FF2B5EF4-FFF2-40B4-BE49-F238E27FC236}">
                <a16:creationId xmlns:a16="http://schemas.microsoft.com/office/drawing/2014/main" id="{4648D084-3871-5394-13BC-3BD1B4BA567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09838" y="5655791"/>
            <a:ext cx="917447" cy="91744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196FCE5-F59C-4E3A-5DB0-C2160BF5B48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73712" y="3890021"/>
            <a:ext cx="917448" cy="91744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Content Placeholder 2">
            <a:extLst>
              <a:ext uri="{FF2B5EF4-FFF2-40B4-BE49-F238E27FC236}">
                <a16:creationId xmlns:a16="http://schemas.microsoft.com/office/drawing/2014/main" id="{B4535345-C54A-CB1A-2738-263CA86A51E1}"/>
              </a:ext>
            </a:extLst>
          </p:cNvPr>
          <p:cNvGraphicFramePr>
            <a:graphicFrameLocks/>
          </p:cNvGraphicFramePr>
          <p:nvPr>
            <p:extLst>
              <p:ext uri="{D42A27DB-BD31-4B8C-83A1-F6EECF244321}">
                <p14:modId xmlns:p14="http://schemas.microsoft.com/office/powerpoint/2010/main" val="277572034"/>
              </p:ext>
            </p:extLst>
          </p:nvPr>
        </p:nvGraphicFramePr>
        <p:xfrm>
          <a:off x="527327" y="2276856"/>
          <a:ext cx="1786664" cy="4501310"/>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pic>
        <p:nvPicPr>
          <p:cNvPr id="5" name="Audio 4">
            <a:extLst>
              <a:ext uri="{FF2B5EF4-FFF2-40B4-BE49-F238E27FC236}">
                <a16:creationId xmlns:a16="http://schemas.microsoft.com/office/drawing/2014/main" id="{DBA00A01-1AAB-2E95-4E7C-CB021445DA58}"/>
              </a:ext>
            </a:extLst>
          </p:cNvPr>
          <p:cNvPicPr>
            <a:picLocks noChangeAspect="1"/>
          </p:cNvPicPr>
          <p:nvPr>
            <a:audioFile r:link="rId2"/>
            <p:extLst>
              <p:ext uri="{DAA4B4D4-6D71-4841-9C94-3DE7FCFB9230}">
                <p14:media xmlns:p14="http://schemas.microsoft.com/office/powerpoint/2010/main" r:embed="rId1"/>
              </p:ext>
            </p:extLst>
          </p:nvPr>
        </p:nvPicPr>
        <p:blipFill>
          <a:blip r:embed="rId2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61261713"/>
      </p:ext>
    </p:extLst>
  </p:cSld>
  <p:clrMapOvr>
    <a:masterClrMapping/>
  </p:clrMapOvr>
  <mc:AlternateContent xmlns:mc="http://schemas.openxmlformats.org/markup-compatibility/2006" xmlns:p159="http://schemas.microsoft.com/office/powerpoint/2015/09/main">
    <mc:Choice Requires="p159">
      <p:transition spd="slow" advTm="44797">
        <p159:morph option="byObject"/>
      </p:transition>
    </mc:Choice>
    <mc:Fallback xmlns="">
      <p:transition spd="slow" advTm="4479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0" name="Rectangle 6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2" name="Rectangle 7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60DDCD0-9536-E07F-2151-38AFB6631C2F}"/>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sz="4000" kern="1200" dirty="0">
                <a:solidFill>
                  <a:schemeClr val="tx1"/>
                </a:solidFill>
                <a:latin typeface="+mj-lt"/>
                <a:ea typeface="+mj-ea"/>
                <a:cs typeface="+mj-cs"/>
              </a:rPr>
              <a:t>Artificial Intelligence and Machine Learning</a:t>
            </a:r>
          </a:p>
        </p:txBody>
      </p:sp>
      <p:sp>
        <p:nvSpPr>
          <p:cNvPr id="74" name="Rectangle 7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 name="Snip Diagonal Corner Rectangle 9">
            <a:extLst>
              <a:ext uri="{FF2B5EF4-FFF2-40B4-BE49-F238E27FC236}">
                <a16:creationId xmlns:a16="http://schemas.microsoft.com/office/drawing/2014/main" id="{7E3D353D-B08D-1082-7680-BBDC454E770D}"/>
              </a:ext>
            </a:extLst>
          </p:cNvPr>
          <p:cNvSpPr/>
          <p:nvPr/>
        </p:nvSpPr>
        <p:spPr>
          <a:xfrm>
            <a:off x="400261" y="2254837"/>
            <a:ext cx="11194331" cy="4543846"/>
          </a:xfrm>
          <a:prstGeom prst="snip2DiagRect">
            <a:avLst/>
          </a:prstGeom>
          <a:ln>
            <a:solidFill>
              <a:schemeClr val="tx1"/>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12" name="Snip Diagonal Corner Rectangle 11">
            <a:extLst>
              <a:ext uri="{FF2B5EF4-FFF2-40B4-BE49-F238E27FC236}">
                <a16:creationId xmlns:a16="http://schemas.microsoft.com/office/drawing/2014/main" id="{6D302A4E-2BC2-5EBB-965C-0B47F010C3BB}"/>
              </a:ext>
            </a:extLst>
          </p:cNvPr>
          <p:cNvSpPr>
            <a:spLocks/>
          </p:cNvSpPr>
          <p:nvPr/>
        </p:nvSpPr>
        <p:spPr>
          <a:xfrm>
            <a:off x="4764024" y="2488505"/>
            <a:ext cx="6693408" cy="4009147"/>
          </a:xfrm>
          <a:prstGeom prst="snip2DiagRect">
            <a:avLst>
              <a:gd name="adj1" fmla="val 10776"/>
              <a:gd name="adj2" fmla="val 16667"/>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sp>
        <p:nvSpPr>
          <p:cNvPr id="20" name="TextBox 19">
            <a:extLst>
              <a:ext uri="{FF2B5EF4-FFF2-40B4-BE49-F238E27FC236}">
                <a16:creationId xmlns:a16="http://schemas.microsoft.com/office/drawing/2014/main" id="{0D273731-0BED-A20B-074F-66BD5A44E707}"/>
              </a:ext>
            </a:extLst>
          </p:cNvPr>
          <p:cNvSpPr txBox="1">
            <a:spLocks/>
          </p:cNvSpPr>
          <p:nvPr/>
        </p:nvSpPr>
        <p:spPr>
          <a:xfrm>
            <a:off x="4984039" y="2520013"/>
            <a:ext cx="2724353" cy="461665"/>
          </a:xfrm>
          <a:prstGeom prst="rect">
            <a:avLst/>
          </a:prstGeom>
          <a:noFill/>
        </p:spPr>
        <p:txBody>
          <a:bodyPr wrap="square" rtlCol="0">
            <a:spAutoFit/>
          </a:bodyPr>
          <a:lstStyle/>
          <a:p>
            <a:r>
              <a:rPr lang="en-US" sz="2400" b="1" kern="1200" dirty="0">
                <a:latin typeface="+mj-lt"/>
                <a:ea typeface="+mj-ea"/>
                <a:cs typeface="+mj-cs"/>
              </a:rPr>
              <a:t>Machine Learning</a:t>
            </a:r>
            <a:endParaRPr lang="en-US" sz="2400" b="1" dirty="0"/>
          </a:p>
        </p:txBody>
      </p:sp>
      <p:sp>
        <p:nvSpPr>
          <p:cNvPr id="24" name="TextBox 23">
            <a:extLst>
              <a:ext uri="{FF2B5EF4-FFF2-40B4-BE49-F238E27FC236}">
                <a16:creationId xmlns:a16="http://schemas.microsoft.com/office/drawing/2014/main" id="{5B2D21C8-9FE8-E3B0-9E8B-8DB18B7F92DE}"/>
              </a:ext>
            </a:extLst>
          </p:cNvPr>
          <p:cNvSpPr txBox="1"/>
          <p:nvPr/>
        </p:nvSpPr>
        <p:spPr>
          <a:xfrm>
            <a:off x="812848" y="2266100"/>
            <a:ext cx="3477699" cy="523220"/>
          </a:xfrm>
          <a:prstGeom prst="rect">
            <a:avLst/>
          </a:prstGeom>
          <a:noFill/>
        </p:spPr>
        <p:txBody>
          <a:bodyPr wrap="square" rtlCol="0">
            <a:spAutoFit/>
          </a:bodyPr>
          <a:lstStyle/>
          <a:p>
            <a:r>
              <a:rPr lang="en-US" sz="2800" b="1" kern="1200" dirty="0">
                <a:latin typeface="+mj-lt"/>
                <a:ea typeface="+mj-ea"/>
                <a:cs typeface="+mj-cs"/>
              </a:rPr>
              <a:t>Artificial Intelligence</a:t>
            </a:r>
            <a:endParaRPr lang="en-US" sz="2800" b="1" dirty="0"/>
          </a:p>
        </p:txBody>
      </p:sp>
      <p:graphicFrame>
        <p:nvGraphicFramePr>
          <p:cNvPr id="25" name="Content Placeholder 2">
            <a:extLst>
              <a:ext uri="{FF2B5EF4-FFF2-40B4-BE49-F238E27FC236}">
                <a16:creationId xmlns:a16="http://schemas.microsoft.com/office/drawing/2014/main" id="{726836B6-AE34-F6B3-EDDD-B1A6927DA929}"/>
              </a:ext>
            </a:extLst>
          </p:cNvPr>
          <p:cNvGraphicFramePr>
            <a:graphicFrameLocks/>
          </p:cNvGraphicFramePr>
          <p:nvPr/>
        </p:nvGraphicFramePr>
        <p:xfrm>
          <a:off x="5455497" y="2940223"/>
          <a:ext cx="1432704" cy="322283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26" name="Picture 2" descr="Siri - Apple">
            <a:extLst>
              <a:ext uri="{FF2B5EF4-FFF2-40B4-BE49-F238E27FC236}">
                <a16:creationId xmlns:a16="http://schemas.microsoft.com/office/drawing/2014/main" id="{4EC6C795-E717-E8DD-BC56-F90B1115BEC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33239" y="3011222"/>
            <a:ext cx="917448" cy="91744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2" name="Content Placeholder 2">
            <a:extLst>
              <a:ext uri="{FF2B5EF4-FFF2-40B4-BE49-F238E27FC236}">
                <a16:creationId xmlns:a16="http://schemas.microsoft.com/office/drawing/2014/main" id="{5AB973E9-85B2-AA6E-CCB5-0F5B36E538B4}"/>
              </a:ext>
            </a:extLst>
          </p:cNvPr>
          <p:cNvGraphicFramePr>
            <a:graphicFrameLocks noGrp="1"/>
          </p:cNvGraphicFramePr>
          <p:nvPr>
            <p:ph idx="1"/>
            <p:extLst>
              <p:ext uri="{D42A27DB-BD31-4B8C-83A1-F6EECF244321}">
                <p14:modId xmlns:p14="http://schemas.microsoft.com/office/powerpoint/2010/main" val="1543841482"/>
              </p:ext>
            </p:extLst>
          </p:nvPr>
        </p:nvGraphicFramePr>
        <p:xfrm>
          <a:off x="527327" y="2276856"/>
          <a:ext cx="1786664" cy="450131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1028" name="Picture 4" descr="ChatGPT - Wikipedia">
            <a:extLst>
              <a:ext uri="{FF2B5EF4-FFF2-40B4-BE49-F238E27FC236}">
                <a16:creationId xmlns:a16="http://schemas.microsoft.com/office/drawing/2014/main" id="{B0E46960-CC74-0518-8142-D7B2F1D9B74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33239" y="4738344"/>
            <a:ext cx="917447" cy="9174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iktok Icon Black tik tok ,Logo , icon , SVG Tiktok Icon Black tik tok |  Popular logos, App logo, Social media apps">
            <a:extLst>
              <a:ext uri="{FF2B5EF4-FFF2-40B4-BE49-F238E27FC236}">
                <a16:creationId xmlns:a16="http://schemas.microsoft.com/office/drawing/2014/main" id="{4648D084-3871-5394-13BC-3BD1B4BA567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09838" y="5655791"/>
            <a:ext cx="917447" cy="91744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196FCE5-F59C-4E3A-5DB0-C2160BF5B48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73712" y="3890021"/>
            <a:ext cx="917448" cy="917448"/>
          </a:xfrm>
          <a:prstGeom prst="rect">
            <a:avLst/>
          </a:prstGeom>
          <a:noFill/>
          <a:extLst>
            <a:ext uri="{909E8E84-426E-40DD-AFC4-6F175D3DCCD1}">
              <a14:hiddenFill xmlns:a14="http://schemas.microsoft.com/office/drawing/2010/main">
                <a:solidFill>
                  <a:srgbClr val="FFFFFF"/>
                </a:solidFill>
              </a14:hiddenFill>
            </a:ext>
          </a:extLst>
        </p:spPr>
      </p:pic>
      <p:sp>
        <p:nvSpPr>
          <p:cNvPr id="3" name="Snip Diagonal Corner Rectangle 2">
            <a:extLst>
              <a:ext uri="{FF2B5EF4-FFF2-40B4-BE49-F238E27FC236}">
                <a16:creationId xmlns:a16="http://schemas.microsoft.com/office/drawing/2014/main" id="{DD57388E-61CD-8780-660D-4FD5F42683AD}"/>
              </a:ext>
            </a:extLst>
          </p:cNvPr>
          <p:cNvSpPr>
            <a:spLocks/>
          </p:cNvSpPr>
          <p:nvPr/>
        </p:nvSpPr>
        <p:spPr>
          <a:xfrm>
            <a:off x="7119364" y="3158013"/>
            <a:ext cx="4164332" cy="2813091"/>
          </a:xfrm>
          <a:prstGeom prst="snip2DiagRect">
            <a:avLst>
              <a:gd name="adj1" fmla="val 10776"/>
              <a:gd name="adj2" fmla="val 16667"/>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sp>
        <p:nvSpPr>
          <p:cNvPr id="4" name="TextBox 3">
            <a:extLst>
              <a:ext uri="{FF2B5EF4-FFF2-40B4-BE49-F238E27FC236}">
                <a16:creationId xmlns:a16="http://schemas.microsoft.com/office/drawing/2014/main" id="{A152AF69-5A01-A404-A414-31B4CAD9E8C3}"/>
              </a:ext>
            </a:extLst>
          </p:cNvPr>
          <p:cNvSpPr txBox="1">
            <a:spLocks/>
          </p:cNvSpPr>
          <p:nvPr/>
        </p:nvSpPr>
        <p:spPr>
          <a:xfrm>
            <a:off x="8058561" y="3086532"/>
            <a:ext cx="2724353" cy="461665"/>
          </a:xfrm>
          <a:prstGeom prst="rect">
            <a:avLst/>
          </a:prstGeom>
          <a:noFill/>
        </p:spPr>
        <p:txBody>
          <a:bodyPr wrap="square" rtlCol="0">
            <a:spAutoFit/>
          </a:bodyPr>
          <a:lstStyle/>
          <a:p>
            <a:r>
              <a:rPr lang="en-US" sz="2400" b="1" kern="1200" dirty="0">
                <a:latin typeface="+mj-lt"/>
                <a:ea typeface="+mj-ea"/>
                <a:cs typeface="+mj-cs"/>
              </a:rPr>
              <a:t>Deep Learning</a:t>
            </a:r>
            <a:endParaRPr lang="en-US" sz="2400" b="1" dirty="0"/>
          </a:p>
        </p:txBody>
      </p:sp>
      <p:graphicFrame>
        <p:nvGraphicFramePr>
          <p:cNvPr id="13" name="Content Placeholder 2">
            <a:extLst>
              <a:ext uri="{FF2B5EF4-FFF2-40B4-BE49-F238E27FC236}">
                <a16:creationId xmlns:a16="http://schemas.microsoft.com/office/drawing/2014/main" id="{D6FC7D2E-8149-705E-B0E2-F74C5FF9CB3F}"/>
              </a:ext>
            </a:extLst>
          </p:cNvPr>
          <p:cNvGraphicFramePr>
            <a:graphicFrameLocks/>
          </p:cNvGraphicFramePr>
          <p:nvPr>
            <p:extLst>
              <p:ext uri="{D42A27DB-BD31-4B8C-83A1-F6EECF244321}">
                <p14:modId xmlns:p14="http://schemas.microsoft.com/office/powerpoint/2010/main" val="2275677401"/>
              </p:ext>
            </p:extLst>
          </p:nvPr>
        </p:nvGraphicFramePr>
        <p:xfrm>
          <a:off x="7051643" y="2891681"/>
          <a:ext cx="4222753" cy="3222833"/>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pic>
        <p:nvPicPr>
          <p:cNvPr id="11" name="Audio 10">
            <a:extLst>
              <a:ext uri="{FF2B5EF4-FFF2-40B4-BE49-F238E27FC236}">
                <a16:creationId xmlns:a16="http://schemas.microsoft.com/office/drawing/2014/main" id="{6C3FBAFE-63D3-306F-6E4E-06CDC2ABB0B6}"/>
              </a:ext>
            </a:extLst>
          </p:cNvPr>
          <p:cNvPicPr>
            <a:picLocks noChangeAspect="1"/>
          </p:cNvPicPr>
          <p:nvPr>
            <a:audioFile r:link="rId2"/>
            <p:extLst>
              <p:ext uri="{DAA4B4D4-6D71-4841-9C94-3DE7FCFB9230}">
                <p14:media xmlns:p14="http://schemas.microsoft.com/office/powerpoint/2010/main" r:embed="rId1"/>
              </p:ext>
            </p:extLst>
          </p:nvPr>
        </p:nvPicPr>
        <p:blipFill>
          <a:blip r:embed="rId2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59383162"/>
      </p:ext>
    </p:extLst>
  </p:cSld>
  <p:clrMapOvr>
    <a:masterClrMapping/>
  </p:clrMapOvr>
  <mc:AlternateContent xmlns:mc="http://schemas.openxmlformats.org/markup-compatibility/2006" xmlns:p159="http://schemas.microsoft.com/office/powerpoint/2015/09/main">
    <mc:Choice Requires="p159">
      <p:transition spd="slow" advTm="42895">
        <p159:morph option="byObject"/>
      </p:transition>
    </mc:Choice>
    <mc:Fallback xmlns="">
      <p:transition spd="slow" advTm="428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0" name="Rectangle 6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2" name="Rectangle 7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60DDCD0-9536-E07F-2151-38AFB6631C2F}"/>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sz="4000" kern="1200" dirty="0">
                <a:solidFill>
                  <a:schemeClr val="tx1"/>
                </a:solidFill>
                <a:latin typeface="+mj-lt"/>
                <a:ea typeface="+mj-ea"/>
                <a:cs typeface="+mj-cs"/>
              </a:rPr>
              <a:t>Artificial Neural Networks (ANNs)</a:t>
            </a:r>
          </a:p>
        </p:txBody>
      </p:sp>
      <p:sp>
        <p:nvSpPr>
          <p:cNvPr id="74" name="Rectangle 7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3" name="Picture 2" descr="Chart, radar chart&#10;&#10;Description automatically generated">
            <a:extLst>
              <a:ext uri="{FF2B5EF4-FFF2-40B4-BE49-F238E27FC236}">
                <a16:creationId xmlns:a16="http://schemas.microsoft.com/office/drawing/2014/main" id="{4997B06A-EC9C-519D-AC46-690DFC813CD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66377" y="2111334"/>
            <a:ext cx="7762908" cy="4654137"/>
          </a:xfrm>
          <a:prstGeom prst="rect">
            <a:avLst/>
          </a:prstGeom>
        </p:spPr>
      </p:pic>
      <p:pic>
        <p:nvPicPr>
          <p:cNvPr id="5" name="Audio 4">
            <a:extLst>
              <a:ext uri="{FF2B5EF4-FFF2-40B4-BE49-F238E27FC236}">
                <a16:creationId xmlns:a16="http://schemas.microsoft.com/office/drawing/2014/main" id="{F505D434-1F1D-5D35-63DC-A2FAE62179A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83818068"/>
      </p:ext>
    </p:extLst>
  </p:cSld>
  <p:clrMapOvr>
    <a:masterClrMapping/>
  </p:clrMapOvr>
  <mc:AlternateContent xmlns:mc="http://schemas.openxmlformats.org/markup-compatibility/2006" xmlns:p159="http://schemas.microsoft.com/office/powerpoint/2015/09/main">
    <mc:Choice Requires="p159">
      <p:transition spd="slow" advTm="6653">
        <p159:morph option="byObject"/>
      </p:transition>
    </mc:Choice>
    <mc:Fallback xmlns="">
      <p:transition spd="slow" advTm="665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0" name="Rectangle 6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2" name="Rectangle 7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60DDCD0-9536-E07F-2151-38AFB6631C2F}"/>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sz="4000" kern="1200" dirty="0">
                <a:solidFill>
                  <a:schemeClr val="tx1"/>
                </a:solidFill>
                <a:latin typeface="+mj-lt"/>
                <a:ea typeface="+mj-ea"/>
                <a:cs typeface="+mj-cs"/>
              </a:rPr>
              <a:t>Artificial Neural Networks (ANNs)</a:t>
            </a:r>
          </a:p>
        </p:txBody>
      </p:sp>
      <p:sp>
        <p:nvSpPr>
          <p:cNvPr id="74" name="Rectangle 7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3" name="Picture 2" descr="Chart, radar chart&#10;&#10;Description automatically generated">
            <a:extLst>
              <a:ext uri="{FF2B5EF4-FFF2-40B4-BE49-F238E27FC236}">
                <a16:creationId xmlns:a16="http://schemas.microsoft.com/office/drawing/2014/main" id="{4997B06A-EC9C-519D-AC46-690DFC813CD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8834" y="2111334"/>
            <a:ext cx="7762908" cy="4654137"/>
          </a:xfrm>
          <a:prstGeom prst="rect">
            <a:avLst/>
          </a:prstGeom>
        </p:spPr>
      </p:pic>
      <p:sp>
        <p:nvSpPr>
          <p:cNvPr id="4" name="Content Placeholder 2">
            <a:extLst>
              <a:ext uri="{FF2B5EF4-FFF2-40B4-BE49-F238E27FC236}">
                <a16:creationId xmlns:a16="http://schemas.microsoft.com/office/drawing/2014/main" id="{5F63DDD9-1F4E-3377-04FF-2AC3287A491A}"/>
              </a:ext>
            </a:extLst>
          </p:cNvPr>
          <p:cNvSpPr txBox="1">
            <a:spLocks/>
          </p:cNvSpPr>
          <p:nvPr/>
        </p:nvSpPr>
        <p:spPr>
          <a:xfrm>
            <a:off x="8261742" y="2111334"/>
            <a:ext cx="3492283" cy="4370674"/>
          </a:xfrm>
          <a:prstGeom prst="rect">
            <a:avLst/>
          </a:prstGeom>
          <a:ln>
            <a:solidFill>
              <a:schemeClr val="bg2">
                <a:lumMod val="90000"/>
              </a:schemeClr>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How does it work? </a:t>
            </a:r>
          </a:p>
          <a:p>
            <a:pPr marL="0" indent="0">
              <a:buNone/>
            </a:pPr>
            <a:r>
              <a:rPr lang="en-US" sz="2000" dirty="0"/>
              <a:t>Activation functions, system of weights</a:t>
            </a:r>
          </a:p>
          <a:p>
            <a:pPr marL="0" indent="0">
              <a:buNone/>
            </a:pPr>
            <a:r>
              <a:rPr lang="en-US" sz="2000" b="1" dirty="0"/>
              <a:t>	</a:t>
            </a:r>
            <a:endParaRPr lang="en-US" sz="2000" dirty="0"/>
          </a:p>
          <a:p>
            <a:pPr marL="0" indent="0">
              <a:buNone/>
            </a:pPr>
            <a:r>
              <a:rPr lang="en-US" sz="2000" b="1" dirty="0"/>
              <a:t>Pros: </a:t>
            </a:r>
            <a:r>
              <a:rPr lang="en-US" sz="2000" dirty="0"/>
              <a:t>Works well with complex data, self-organizing, generalizable</a:t>
            </a:r>
          </a:p>
          <a:p>
            <a:pPr marL="0" indent="0">
              <a:buNone/>
            </a:pPr>
            <a:endParaRPr lang="en-US" sz="2000" b="1" dirty="0"/>
          </a:p>
          <a:p>
            <a:pPr marL="0" indent="0">
              <a:buNone/>
            </a:pPr>
            <a:r>
              <a:rPr lang="en-US" sz="2000" b="1" dirty="0"/>
              <a:t>Cons: </a:t>
            </a:r>
            <a:r>
              <a:rPr lang="en-US" sz="2000" dirty="0"/>
              <a:t>High computing cost, difficult to tune, difficult to interpret</a:t>
            </a:r>
          </a:p>
          <a:p>
            <a:endParaRPr lang="en-US" sz="1800" dirty="0"/>
          </a:p>
        </p:txBody>
      </p:sp>
      <p:pic>
        <p:nvPicPr>
          <p:cNvPr id="6" name="Audio 5">
            <a:extLst>
              <a:ext uri="{FF2B5EF4-FFF2-40B4-BE49-F238E27FC236}">
                <a16:creationId xmlns:a16="http://schemas.microsoft.com/office/drawing/2014/main" id="{E1C69635-0555-816F-C423-AF042C3609A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097621412"/>
      </p:ext>
    </p:extLst>
  </p:cSld>
  <p:clrMapOvr>
    <a:masterClrMapping/>
  </p:clrMapOvr>
  <mc:AlternateContent xmlns:mc="http://schemas.openxmlformats.org/markup-compatibility/2006" xmlns:p159="http://schemas.microsoft.com/office/powerpoint/2015/09/main">
    <mc:Choice Requires="p159">
      <p:transition spd="slow" advTm="48978">
        <p159:morph option="byObject"/>
      </p:transition>
    </mc:Choice>
    <mc:Fallback xmlns="">
      <p:transition spd="slow" advTm="4897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37"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animEffect transition="in" filter="fade">
                                      <p:cBhvr>
                                        <p:cTn id="11" dur="1000"/>
                                        <p:tgtEl>
                                          <p:spTgt spid="4">
                                            <p:txEl>
                                              <p:pRg st="3" end="3"/>
                                            </p:txEl>
                                          </p:spTgt>
                                        </p:tgtEl>
                                      </p:cBhvr>
                                    </p:animEffect>
                                    <p:anim calcmode="lin" valueType="num">
                                      <p:cBhvr>
                                        <p:cTn id="12"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3" dur="900" decel="100000" fill="hold"/>
                                        <p:tgtEl>
                                          <p:spTgt spid="4">
                                            <p:txEl>
                                              <p:pRg st="3" end="3"/>
                                            </p:txEl>
                                          </p:spTgt>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4">
                                            <p:txEl>
                                              <p:pRg st="3" end="3"/>
                                            </p:txEl>
                                          </p:spTgt>
                                        </p:tgtEl>
                                        <p:attrNameLst>
                                          <p:attrName>ppt_y</p:attrName>
                                        </p:attrNameLst>
                                      </p:cBhvr>
                                      <p:tavLst>
                                        <p:tav tm="0">
                                          <p:val>
                                            <p:strVal val="#ppt_y-.03"/>
                                          </p:val>
                                        </p:tav>
                                        <p:tav tm="100000">
                                          <p:val>
                                            <p:strVal val="#ppt_y"/>
                                          </p:val>
                                        </p:tav>
                                      </p:tavLst>
                                    </p:anim>
                                  </p:childTnLst>
                                </p:cTn>
                              </p:par>
                              <p:par>
                                <p:cTn id="15" presetID="37"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1000"/>
                                        <p:tgtEl>
                                          <p:spTgt spid="4">
                                            <p:txEl>
                                              <p:pRg st="5" end="5"/>
                                            </p:txEl>
                                          </p:spTgt>
                                        </p:tgtEl>
                                      </p:cBhvr>
                                    </p:animEffect>
                                    <p:anim calcmode="lin" valueType="num">
                                      <p:cBhvr>
                                        <p:cTn id="18"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9" dur="900" decel="100000" fill="hold"/>
                                        <p:tgtEl>
                                          <p:spTgt spid="4">
                                            <p:txEl>
                                              <p:pRg st="5" end="5"/>
                                            </p:txEl>
                                          </p:spTgt>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4">
                                            <p:txEl>
                                              <p:pRg st="5" end="5"/>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0" name="Rectangle 6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2" name="Rectangle 7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60DDCD0-9536-E07F-2151-38AFB6631C2F}"/>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sz="4000"/>
              <a:t>Migrant Death at the U.S. – Mexico Border</a:t>
            </a:r>
            <a:endParaRPr lang="en-US" sz="4000" kern="1200" dirty="0">
              <a:solidFill>
                <a:schemeClr val="tx1"/>
              </a:solidFill>
              <a:latin typeface="+mj-lt"/>
              <a:ea typeface="+mj-ea"/>
              <a:cs typeface="+mj-cs"/>
            </a:endParaRPr>
          </a:p>
        </p:txBody>
      </p:sp>
      <p:sp>
        <p:nvSpPr>
          <p:cNvPr id="74" name="Rectangle 7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Picture 5" descr="A close-up of a graph&#10;&#10;Description automatically generated">
            <a:extLst>
              <a:ext uri="{FF2B5EF4-FFF2-40B4-BE49-F238E27FC236}">
                <a16:creationId xmlns:a16="http://schemas.microsoft.com/office/drawing/2014/main" id="{0CB7FFFA-C947-A88C-6A3B-B88D65D5227B}"/>
              </a:ext>
            </a:extLst>
          </p:cNvPr>
          <p:cNvPicPr>
            <a:picLocks noChangeAspect="1"/>
          </p:cNvPicPr>
          <p:nvPr/>
        </p:nvPicPr>
        <p:blipFill>
          <a:blip r:embed="rId5"/>
          <a:stretch>
            <a:fillRect/>
          </a:stretch>
        </p:blipFill>
        <p:spPr>
          <a:xfrm>
            <a:off x="91864" y="2055382"/>
            <a:ext cx="6050499" cy="4189970"/>
          </a:xfrm>
          <a:prstGeom prst="rect">
            <a:avLst/>
          </a:prstGeom>
        </p:spPr>
      </p:pic>
      <p:grpSp>
        <p:nvGrpSpPr>
          <p:cNvPr id="7" name="Group 6">
            <a:extLst>
              <a:ext uri="{FF2B5EF4-FFF2-40B4-BE49-F238E27FC236}">
                <a16:creationId xmlns:a16="http://schemas.microsoft.com/office/drawing/2014/main" id="{E88110A1-A209-2CAF-9BC8-18A44B910A94}"/>
              </a:ext>
            </a:extLst>
          </p:cNvPr>
          <p:cNvGrpSpPr/>
          <p:nvPr/>
        </p:nvGrpSpPr>
        <p:grpSpPr>
          <a:xfrm>
            <a:off x="6096000" y="2157984"/>
            <a:ext cx="5754624" cy="4076206"/>
            <a:chOff x="566928" y="2113588"/>
            <a:chExt cx="6638607" cy="4424372"/>
          </a:xfrm>
        </p:grpSpPr>
        <p:pic>
          <p:nvPicPr>
            <p:cNvPr id="8" name="Picture 2" descr="EAGLE PASS, TEXAS - DECEMBER 17: Texas National guardsmen watch as migrants pick their way through razor wire after crossing the Rio Grande into the United States on December 17, 2023 in Eagle Pass, Texas. A surge of migrants, as many as 12,000 per day, crossing the U.S. southern border has overwhelmed U.S. immigration authorities in recent weeks. (Photo by John Moore/Getty Images)">
              <a:extLst>
                <a:ext uri="{FF2B5EF4-FFF2-40B4-BE49-F238E27FC236}">
                  <a16:creationId xmlns:a16="http://schemas.microsoft.com/office/drawing/2014/main" id="{7C3A92D7-3FAE-A5FF-4535-44EADDB474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928" y="2113588"/>
              <a:ext cx="6638607" cy="442437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black text&#10;&#10;Description automatically generated">
              <a:extLst>
                <a:ext uri="{FF2B5EF4-FFF2-40B4-BE49-F238E27FC236}">
                  <a16:creationId xmlns:a16="http://schemas.microsoft.com/office/drawing/2014/main" id="{8D34D5ED-297E-259E-31EE-C42865B1B1FA}"/>
                </a:ext>
              </a:extLst>
            </p:cNvPr>
            <p:cNvPicPr>
              <a:picLocks noChangeAspect="1"/>
            </p:cNvPicPr>
            <p:nvPr/>
          </p:nvPicPr>
          <p:blipFill>
            <a:blip r:embed="rId7"/>
            <a:stretch>
              <a:fillRect/>
            </a:stretch>
          </p:blipFill>
          <p:spPr>
            <a:xfrm>
              <a:off x="2167191" y="2177596"/>
              <a:ext cx="4974336" cy="681279"/>
            </a:xfrm>
            <a:prstGeom prst="rect">
              <a:avLst/>
            </a:prstGeom>
          </p:spPr>
        </p:pic>
      </p:grpSp>
      <p:pic>
        <p:nvPicPr>
          <p:cNvPr id="4" name="Audio 3">
            <a:extLst>
              <a:ext uri="{FF2B5EF4-FFF2-40B4-BE49-F238E27FC236}">
                <a16:creationId xmlns:a16="http://schemas.microsoft.com/office/drawing/2014/main" id="{5959CCD1-97E7-2242-DFC9-02624A7F9E3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454402298"/>
      </p:ext>
    </p:extLst>
  </p:cSld>
  <p:clrMapOvr>
    <a:masterClrMapping/>
  </p:clrMapOvr>
  <mc:AlternateContent xmlns:mc="http://schemas.openxmlformats.org/markup-compatibility/2006" xmlns:p14="http://schemas.microsoft.com/office/powerpoint/2010/main">
    <mc:Choice Requires="p14">
      <p:transition spd="slow" p14:dur="2000" advTm="38035"/>
    </mc:Choice>
    <mc:Fallback xmlns="">
      <p:transition spd="slow" advTm="380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0" name="Rectangle 6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2" name="Rectangle 7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60DDCD0-9536-E07F-2151-38AFB6631C2F}"/>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sz="4000" dirty="0" err="1"/>
              <a:t>IsoPredict</a:t>
            </a:r>
            <a:r>
              <a:rPr lang="en-US" sz="4000" dirty="0"/>
              <a:t>: Forensic Provenancing</a:t>
            </a:r>
            <a:endParaRPr lang="en-US" sz="4000" kern="1200" dirty="0">
              <a:solidFill>
                <a:schemeClr val="tx1"/>
              </a:solidFill>
              <a:latin typeface="+mj-lt"/>
              <a:ea typeface="+mj-ea"/>
              <a:cs typeface="+mj-cs"/>
            </a:endParaRPr>
          </a:p>
        </p:txBody>
      </p:sp>
      <p:sp>
        <p:nvSpPr>
          <p:cNvPr id="74" name="Rectangle 7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Box 3">
            <a:extLst>
              <a:ext uri="{FF2B5EF4-FFF2-40B4-BE49-F238E27FC236}">
                <a16:creationId xmlns:a16="http://schemas.microsoft.com/office/drawing/2014/main" id="{1A59F124-30F4-077F-22C3-80E72ED79C86}"/>
              </a:ext>
            </a:extLst>
          </p:cNvPr>
          <p:cNvSpPr txBox="1"/>
          <p:nvPr/>
        </p:nvSpPr>
        <p:spPr>
          <a:xfrm>
            <a:off x="566928" y="2041623"/>
            <a:ext cx="6867144" cy="4708981"/>
          </a:xfrm>
          <a:prstGeom prst="rect">
            <a:avLst/>
          </a:prstGeom>
          <a:noFill/>
        </p:spPr>
        <p:txBody>
          <a:bodyPr wrap="square" rtlCol="0">
            <a:spAutoFit/>
          </a:bodyPr>
          <a:lstStyle/>
          <a:p>
            <a:r>
              <a:rPr lang="en-US" sz="2000" b="1" dirty="0"/>
              <a:t>Geospatial patterning of elements (isotopes):</a:t>
            </a:r>
          </a:p>
          <a:p>
            <a:pPr marL="285750" indent="-285750">
              <a:buFont typeface="Arial" panose="020B0604020202020204" pitchFamily="34" charset="0"/>
              <a:buChar char="•"/>
            </a:pPr>
            <a:r>
              <a:rPr lang="en-US" sz="2000" dirty="0"/>
              <a:t>Different parts of the world exhibit different elemental patterning</a:t>
            </a:r>
          </a:p>
          <a:p>
            <a:endParaRPr lang="en-US" sz="2000" dirty="0"/>
          </a:p>
          <a:p>
            <a:r>
              <a:rPr lang="en-US" sz="2000" b="1" dirty="0"/>
              <a:t>Isotopic Classification:</a:t>
            </a:r>
          </a:p>
          <a:p>
            <a:pPr marL="285750" indent="-285750">
              <a:buFont typeface="Arial" panose="020B0604020202020204" pitchFamily="34" charset="0"/>
              <a:buChar char="•"/>
            </a:pPr>
            <a:r>
              <a:rPr lang="en-US" sz="2000" dirty="0"/>
              <a:t>Infer region-of-origin from elemental composition of human tissues (O, H, Sr, Pb, S) correlated to their lived environment</a:t>
            </a:r>
          </a:p>
          <a:p>
            <a:pPr marL="285750" indent="-285750">
              <a:buFont typeface="Arial" panose="020B0604020202020204" pitchFamily="34" charset="0"/>
              <a:buChar char="•"/>
            </a:pPr>
            <a:endParaRPr lang="en-US" sz="2000" dirty="0"/>
          </a:p>
          <a:p>
            <a:r>
              <a:rPr lang="en-US" sz="2000" b="1" dirty="0"/>
              <a:t>Resolution:</a:t>
            </a:r>
            <a:endParaRPr lang="en-US" sz="2000" dirty="0"/>
          </a:p>
          <a:p>
            <a:pPr marL="285750" indent="-285750">
              <a:buFont typeface="Arial" panose="020B0604020202020204" pitchFamily="34" charset="0"/>
              <a:buChar char="•"/>
            </a:pPr>
            <a:r>
              <a:rPr lang="en-US" sz="2000" dirty="0"/>
              <a:t>Level of specificity able to predicted (e.g., region-level, country-level, state-level, etc.)</a:t>
            </a:r>
          </a:p>
          <a:p>
            <a:endParaRPr lang="en-US" sz="2000" dirty="0"/>
          </a:p>
          <a:p>
            <a:r>
              <a:rPr lang="en-US" sz="2000" b="1" dirty="0"/>
              <a:t>Other Programs:</a:t>
            </a:r>
          </a:p>
          <a:p>
            <a:pPr marL="285750" indent="-285750">
              <a:buFont typeface="Arial" panose="020B0604020202020204" pitchFamily="34" charset="0"/>
              <a:buChar char="•"/>
            </a:pPr>
            <a:r>
              <a:rPr lang="en-US" sz="2000" dirty="0" err="1"/>
              <a:t>AssignR</a:t>
            </a:r>
            <a:r>
              <a:rPr lang="en-US" sz="2000" dirty="0"/>
              <a:t> (Ma et al. 2020); Odds-Ratio / Bayesian Inversion</a:t>
            </a:r>
          </a:p>
        </p:txBody>
      </p:sp>
      <p:pic>
        <p:nvPicPr>
          <p:cNvPr id="6" name="Audio 5">
            <a:extLst>
              <a:ext uri="{FF2B5EF4-FFF2-40B4-BE49-F238E27FC236}">
                <a16:creationId xmlns:a16="http://schemas.microsoft.com/office/drawing/2014/main" id="{1BEEA6AA-C2AA-F880-24D5-3062C8499E6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
        <p:nvSpPr>
          <p:cNvPr id="5" name="TextBox 4">
            <a:extLst>
              <a:ext uri="{FF2B5EF4-FFF2-40B4-BE49-F238E27FC236}">
                <a16:creationId xmlns:a16="http://schemas.microsoft.com/office/drawing/2014/main" id="{990D6CBB-2A9A-80CF-B63C-A9D9B6269544}"/>
              </a:ext>
            </a:extLst>
          </p:cNvPr>
          <p:cNvSpPr txBox="1"/>
          <p:nvPr/>
        </p:nvSpPr>
        <p:spPr>
          <a:xfrm>
            <a:off x="7434072" y="2879308"/>
            <a:ext cx="4405570" cy="1815882"/>
          </a:xfrm>
          <a:prstGeom prst="rect">
            <a:avLst/>
          </a:prstGeom>
          <a:noFill/>
          <a:ln w="9525">
            <a:solidFill>
              <a:schemeClr val="tx1"/>
            </a:solidFill>
          </a:ln>
        </p:spPr>
        <p:txBody>
          <a:bodyPr wrap="square" rtlCol="0">
            <a:spAutoFit/>
          </a:bodyPr>
          <a:lstStyle/>
          <a:p>
            <a:r>
              <a:rPr lang="en-US" sz="2800" dirty="0"/>
              <a:t>The QR Code apparently got deactivated. Link is:</a:t>
            </a:r>
          </a:p>
          <a:p>
            <a:r>
              <a:rPr lang="en-US" sz="2800" dirty="0">
                <a:hlinkClick r:id="rId6"/>
              </a:rPr>
              <a:t>https://</a:t>
            </a:r>
            <a:r>
              <a:rPr lang="en-US" sz="2800" dirty="0" err="1">
                <a:hlinkClick r:id="rId6"/>
              </a:rPr>
              <a:t>github.com</a:t>
            </a:r>
            <a:r>
              <a:rPr lang="en-US" sz="2800" dirty="0">
                <a:hlinkClick r:id="rId6"/>
              </a:rPr>
              <a:t>/Tadelgado42/</a:t>
            </a:r>
            <a:r>
              <a:rPr lang="en-US" sz="2800" dirty="0" err="1">
                <a:hlinkClick r:id="rId6"/>
              </a:rPr>
              <a:t>IsoPredict</a:t>
            </a:r>
            <a:endParaRPr lang="en-US" sz="2800" dirty="0"/>
          </a:p>
        </p:txBody>
      </p:sp>
    </p:spTree>
    <p:extLst>
      <p:ext uri="{BB962C8B-B14F-4D97-AF65-F5344CB8AC3E}">
        <p14:creationId xmlns:p14="http://schemas.microsoft.com/office/powerpoint/2010/main" val="949690120"/>
      </p:ext>
    </p:extLst>
  </p:cSld>
  <p:clrMapOvr>
    <a:masterClrMapping/>
  </p:clrMapOvr>
  <mc:AlternateContent xmlns:mc="http://schemas.openxmlformats.org/markup-compatibility/2006" xmlns:p14="http://schemas.microsoft.com/office/powerpoint/2010/main">
    <mc:Choice Requires="p14">
      <p:transition spd="slow" p14:dur="2000" advTm="43240"/>
    </mc:Choice>
    <mc:Fallback xmlns="">
      <p:transition spd="slow" advTm="432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9.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27644</TotalTime>
  <Words>3506</Words>
  <Application>Microsoft Macintosh PowerPoint</Application>
  <PresentationFormat>Widescreen</PresentationFormat>
  <Paragraphs>233</Paragraphs>
  <Slides>23</Slides>
  <Notes>23</Notes>
  <HiddenSlides>0</HiddenSlides>
  <MMClips>23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Aptos</vt:lpstr>
      <vt:lpstr>Aptos Display</vt:lpstr>
      <vt:lpstr>Arial</vt:lpstr>
      <vt:lpstr>Calibri</vt:lpstr>
      <vt:lpstr>Times New Roman</vt:lpstr>
      <vt:lpstr>Office Theme</vt:lpstr>
      <vt:lpstr>Evaluating the Efficacy of Artificial Neural Networks in Classifying Isotopic Signatures:  Applications for Forensic Provenancing</vt:lpstr>
      <vt:lpstr>Introduction</vt:lpstr>
      <vt:lpstr>Artificial Intelligence and Machine Learning</vt:lpstr>
      <vt:lpstr>Artificial Intelligence and Machine Learning</vt:lpstr>
      <vt:lpstr>Artificial Intelligence and Machine Learning</vt:lpstr>
      <vt:lpstr>Artificial Neural Networks (ANNs)</vt:lpstr>
      <vt:lpstr>Artificial Neural Networks (ANNs)</vt:lpstr>
      <vt:lpstr>Migrant Death at the U.S. – Mexico Border</vt:lpstr>
      <vt:lpstr>IsoPredict: Forensic Provenancing</vt:lpstr>
      <vt:lpstr>Isotope Data Collection and Interpolation</vt:lpstr>
      <vt:lpstr>Training and Evaluation</vt:lpstr>
      <vt:lpstr>Coding</vt:lpstr>
      <vt:lpstr>Algorithmization and Tuning</vt:lpstr>
      <vt:lpstr>Artificial Neural Network</vt:lpstr>
      <vt:lpstr>Support Vector Machine</vt:lpstr>
      <vt:lpstr>Random Forest Model</vt:lpstr>
      <vt:lpstr>Comparison of Performance</vt:lpstr>
      <vt:lpstr>Discussion and Conclusions</vt:lpstr>
      <vt:lpstr>References</vt:lpstr>
      <vt:lpstr>Acknowledgements</vt:lpstr>
      <vt:lpstr>Random Forest: Decision Tree</vt:lpstr>
      <vt:lpstr>Random Forest: Ensemble Methods</vt:lpstr>
      <vt:lpstr>Support Vector Machines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Evaluating the Efficacy of Artificial Neural Networks in Classifying Isotopic Signatures:  Applications for Forensic Provenancing</dc:title>
  <dc:creator>Thomas Delgado</dc:creator>
  <cp:lastModifiedBy>Thomas Delgado</cp:lastModifiedBy>
  <cp:revision>14</cp:revision>
  <dcterms:created xsi:type="dcterms:W3CDTF">2024-02-27T21:27:23Z</dcterms:created>
  <dcterms:modified xsi:type="dcterms:W3CDTF">2024-03-21T17:18:04Z</dcterms:modified>
</cp:coreProperties>
</file>